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notesMasterIdLst>
    <p:notesMasterId r:id="rId26"/>
  </p:notesMasterIdLst>
  <p:sldIdLst>
    <p:sldId id="291" r:id="rId4"/>
    <p:sldId id="257" r:id="rId5"/>
    <p:sldId id="258" r:id="rId6"/>
    <p:sldId id="273" r:id="rId7"/>
    <p:sldId id="274" r:id="rId8"/>
    <p:sldId id="292" r:id="rId9"/>
    <p:sldId id="293" r:id="rId10"/>
    <p:sldId id="279" r:id="rId11"/>
    <p:sldId id="287" r:id="rId12"/>
    <p:sldId id="286" r:id="rId13"/>
    <p:sldId id="285" r:id="rId14"/>
    <p:sldId id="267" r:id="rId15"/>
    <p:sldId id="268" r:id="rId16"/>
    <p:sldId id="272" r:id="rId17"/>
    <p:sldId id="288" r:id="rId18"/>
    <p:sldId id="294" r:id="rId19"/>
    <p:sldId id="289" r:id="rId20"/>
    <p:sldId id="290" r:id="rId21"/>
    <p:sldId id="295" r:id="rId22"/>
    <p:sldId id="270" r:id="rId23"/>
    <p:sldId id="271" r:id="rId24"/>
    <p:sldId id="281"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2" d="100"/>
          <a:sy n="62" d="100"/>
        </p:scale>
        <p:origin x="1400" y="36"/>
      </p:cViewPr>
      <p:guideLst>
        <p:guide orient="horz" pos="2160"/>
        <p:guide pos="288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61EBAE-8D3E-459D-8614-A0897E9DF475}" type="datetimeFigureOut">
              <a:rPr lang="en-IN" smtClean="0"/>
              <a:pPr/>
              <a:t>29-04-2022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06D46-D692-435A-AB0F-C87DEC3FD2E0}" type="slidenum">
              <a:rPr lang="en-IN" smtClean="0"/>
              <a:pPr/>
              <a:t>‹#›</a:t>
            </a:fld>
            <a:endParaRPr lang="en-IN"/>
          </a:p>
        </p:txBody>
      </p:sp>
    </p:spTree>
    <p:extLst>
      <p:ext uri="{BB962C8B-B14F-4D97-AF65-F5344CB8AC3E}">
        <p14:creationId xmlns:p14="http://schemas.microsoft.com/office/powerpoint/2010/main" val="1302877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1AFC0135-C847-4D34-BA23-F57D11B37D9C}" type="slidenum">
              <a:rPr lang="en-US" smtClean="0"/>
              <a:pPr/>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2146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7139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575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AA94D5-18AC-4580-8672-D71737CB8E12}"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C0135-C847-4D34-BA23-F57D11B37D9C}" type="slidenum">
              <a:rPr lang="en-US" smtClean="0"/>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944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AA94D5-18AC-4580-8672-D71737CB8E12}" type="datetimeFigureOut">
              <a:rPr lang="en-US" smtClean="0"/>
              <a:pPr/>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845526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AA94D5-18AC-4580-8672-D71737CB8E12}" type="datetimeFigureOut">
              <a:rPr lang="en-US" smtClean="0"/>
              <a:pPr/>
              <a:t>4/29/2022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1627870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A94D5-18AC-4580-8672-D71737CB8E12}" type="datetimeFigureOut">
              <a:rPr lang="en-US" smtClean="0"/>
              <a:pPr/>
              <a:t>4/29/2022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470399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AA94D5-18AC-4580-8672-D71737CB8E12}"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C0135-C847-4D34-BA23-F57D11B37D9C}" type="slidenum">
              <a:rPr lang="en-US" smtClean="0"/>
              <a:pPr/>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019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81AA94D5-18AC-4580-8672-D71737CB8E12}" type="datetimeFigureOut">
              <a:rPr lang="en-US" smtClean="0"/>
              <a:pPr/>
              <a:t>4/29/2022</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fld id="{1AFC0135-C847-4D34-BA23-F57D11B37D9C}" type="slidenum">
              <a:rPr lang="en-US" smtClean="0"/>
              <a:pPr/>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2200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1578129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8661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413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3226077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4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AA94D5-18AC-4580-8672-D71737CB8E12}"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186478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AA94D5-18AC-4580-8672-D71737CB8E12}" type="datetimeFigureOut">
              <a:rPr lang="en-US" smtClean="0"/>
              <a:pPr/>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41790696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AA94D5-18AC-4580-8672-D71737CB8E12}" type="datetimeFigureOut">
              <a:rPr lang="en-US" smtClean="0"/>
              <a:pPr/>
              <a:t>4/29/2022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1662830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1AA94D5-18AC-4580-8672-D71737CB8E12}" type="datetimeFigureOut">
              <a:rPr lang="en-US" smtClean="0"/>
              <a:pPr/>
              <a:t>4/29/2022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298266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1AA94D5-18AC-4580-8672-D71737CB8E12}" type="datetimeFigureOut">
              <a:rPr lang="en-US" smtClean="0"/>
              <a:pPr/>
              <a:t>4/29/2022</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AFC0135-C847-4D34-BA23-F57D11B37D9C}" type="slidenum">
              <a:rPr lang="en-US" smtClean="0"/>
              <a:pPr/>
              <a:t>‹#›</a:t>
            </a:fld>
            <a:endParaRPr lang="en-US"/>
          </a:p>
        </p:txBody>
      </p:sp>
    </p:spTree>
    <p:extLst>
      <p:ext uri="{BB962C8B-B14F-4D97-AF65-F5344CB8AC3E}">
        <p14:creationId xmlns:p14="http://schemas.microsoft.com/office/powerpoint/2010/main" val="1763636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AA94D5-18AC-4580-8672-D71737CB8E12}"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1865244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12053838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A94D5-18AC-4580-8672-D71737CB8E12}" type="datetimeFigureOut">
              <a:rPr lang="en-US" smtClean="0"/>
              <a:pPr/>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FC0135-C847-4D34-BA23-F57D11B37D9C}" type="slidenum">
              <a:rPr lang="en-US" smtClean="0"/>
              <a:pPr/>
              <a:t>‹#›</a:t>
            </a:fld>
            <a:endParaRPr lang="en-US"/>
          </a:p>
        </p:txBody>
      </p:sp>
    </p:spTree>
    <p:extLst>
      <p:ext uri="{BB962C8B-B14F-4D97-AF65-F5344CB8AC3E}">
        <p14:creationId xmlns:p14="http://schemas.microsoft.com/office/powerpoint/2010/main" val="1855439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AA94D5-18AC-4580-8672-D71737CB8E12}"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C0135-C847-4D34-BA23-F57D11B37D9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AA94D5-18AC-4580-8672-D71737CB8E12}" type="datetimeFigureOut">
              <a:rPr lang="en-US" smtClean="0"/>
              <a:pPr/>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FC0135-C847-4D34-BA23-F57D11B37D9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AA94D5-18AC-4580-8672-D71737CB8E12}" type="datetimeFigureOut">
              <a:rPr lang="en-US" smtClean="0"/>
              <a:pPr/>
              <a:t>4/29/2022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FC0135-C847-4D34-BA23-F57D11B37D9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A94D5-18AC-4580-8672-D71737CB8E12}" type="datetimeFigureOut">
              <a:rPr lang="en-US" smtClean="0"/>
              <a:pPr/>
              <a:t>4/29/2022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FC0135-C847-4D34-BA23-F57D11B37D9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AA94D5-18AC-4580-8672-D71737CB8E12}"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C0135-C847-4D34-BA23-F57D11B37D9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AA94D5-18AC-4580-8672-D71737CB8E12}" type="datetimeFigureOut">
              <a:rPr lang="en-US" smtClean="0"/>
              <a:pPr/>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FC0135-C847-4D34-BA23-F57D11B37D9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AA94D5-18AC-4580-8672-D71737CB8E12}" type="datetimeFigureOut">
              <a:rPr lang="en-US" smtClean="0"/>
              <a:pPr/>
              <a:t>4/29/2022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FC0135-C847-4D34-BA23-F57D11B37D9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1AA94D5-18AC-4580-8672-D71737CB8E12}" type="datetimeFigureOut">
              <a:rPr lang="en-US" smtClean="0"/>
              <a:pPr/>
              <a:t>4/29/2022</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1AFC0135-C847-4D34-BA23-F57D11B37D9C}" type="slidenum">
              <a:rPr lang="en-US" smtClean="0"/>
              <a:pPr/>
              <a:t>‹#›</a:t>
            </a:fld>
            <a:endParaRPr lang="en-US"/>
          </a:p>
        </p:txBody>
      </p:sp>
    </p:spTree>
    <p:extLst>
      <p:ext uri="{BB962C8B-B14F-4D97-AF65-F5344CB8AC3E}">
        <p14:creationId xmlns:p14="http://schemas.microsoft.com/office/powerpoint/2010/main" val="18557309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1AA94D5-18AC-4580-8672-D71737CB8E12}" type="datetimeFigureOut">
              <a:rPr lang="en-US" smtClean="0"/>
              <a:pPr/>
              <a:t>4/29/2022</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AFC0135-C847-4D34-BA23-F57D11B37D9C}"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3954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276CD9-83AF-4E88-88AE-08DF64EECB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4414" y="214290"/>
            <a:ext cx="7643866" cy="1285884"/>
          </a:xfrm>
          <a:prstGeom prst="rect">
            <a:avLst/>
          </a:prstGeom>
          <a:noFill/>
          <a:ln>
            <a:noFill/>
          </a:ln>
        </p:spPr>
      </p:pic>
      <p:pic>
        <p:nvPicPr>
          <p:cNvPr id="5" name="Picture 4">
            <a:extLst>
              <a:ext uri="{FF2B5EF4-FFF2-40B4-BE49-F238E27FC236}">
                <a16:creationId xmlns:a16="http://schemas.microsoft.com/office/drawing/2014/main" id="{C6D76DE2-433A-4ED7-BD89-8E95C1DFB4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6677" y="214290"/>
            <a:ext cx="1094878" cy="1253556"/>
          </a:xfrm>
          <a:prstGeom prst="rect">
            <a:avLst/>
          </a:prstGeom>
          <a:blipFill>
            <a:blip r:embed="rId5"/>
            <a:tile tx="0" ty="0" sx="100000" sy="100000" flip="none" algn="tl"/>
          </a:blipFill>
          <a:ln>
            <a:noFill/>
          </a:ln>
        </p:spPr>
      </p:pic>
      <p:sp>
        <p:nvSpPr>
          <p:cNvPr id="9" name="TextBox 8">
            <a:extLst>
              <a:ext uri="{FF2B5EF4-FFF2-40B4-BE49-F238E27FC236}">
                <a16:creationId xmlns:a16="http://schemas.microsoft.com/office/drawing/2014/main" id="{77351E69-D750-4B06-9064-0602566C3DCF}"/>
              </a:ext>
            </a:extLst>
          </p:cNvPr>
          <p:cNvSpPr txBox="1"/>
          <p:nvPr/>
        </p:nvSpPr>
        <p:spPr>
          <a:xfrm>
            <a:off x="0" y="1857364"/>
            <a:ext cx="9144000" cy="2185214"/>
          </a:xfrm>
          <a:prstGeom prst="rect">
            <a:avLst/>
          </a:prstGeom>
          <a:noFill/>
        </p:spPr>
        <p:txBody>
          <a:bodyPr wrap="square" rtlCol="0">
            <a:spAutoFit/>
          </a:bodyPr>
          <a:lstStyle/>
          <a:p>
            <a:pPr algn="ctr"/>
            <a:r>
              <a:rPr lang="en-US" sz="2400" b="1" dirty="0">
                <a:solidFill>
                  <a:srgbClr val="C00000"/>
                </a:solidFill>
                <a:latin typeface="Bookman Old Style" panose="02050604050505020204" pitchFamily="18" charset="0"/>
              </a:rPr>
              <a:t>Department of Computer Science and Engineering</a:t>
            </a:r>
          </a:p>
          <a:p>
            <a:pPr algn="ctr"/>
            <a:r>
              <a:rPr lang="en-US" sz="2400" b="1" dirty="0">
                <a:solidFill>
                  <a:srgbClr val="C00000"/>
                </a:solidFill>
                <a:latin typeface="Bookman Old Style" panose="02050604050505020204" pitchFamily="18" charset="0"/>
              </a:rPr>
              <a:t>Project Phase – II (18CSP83)          </a:t>
            </a:r>
          </a:p>
          <a:p>
            <a:pPr algn="ctr"/>
            <a:r>
              <a:rPr lang="en-US" sz="2400" b="1" dirty="0">
                <a:solidFill>
                  <a:srgbClr val="C00000"/>
                </a:solidFill>
                <a:latin typeface="Bookman Old Style" panose="02050604050505020204" pitchFamily="18" charset="0"/>
              </a:rPr>
              <a:t>Review – 1</a:t>
            </a:r>
          </a:p>
          <a:p>
            <a:pPr algn="ctr"/>
            <a:r>
              <a:rPr lang="en-US" sz="2400" dirty="0">
                <a:solidFill>
                  <a:schemeClr val="tx1">
                    <a:lumMod val="95000"/>
                    <a:lumOff val="5000"/>
                  </a:schemeClr>
                </a:solidFill>
                <a:latin typeface="Arial Narrow" panose="020B0606020202030204" pitchFamily="34" charset="0"/>
                <a:cs typeface="Times New Roman" panose="02020603050405020304" pitchFamily="18" charset="0"/>
              </a:rPr>
              <a:t> </a:t>
            </a:r>
            <a:r>
              <a:rPr lang="en-US" sz="3200" b="1" dirty="0">
                <a:solidFill>
                  <a:schemeClr val="accent1">
                    <a:lumMod val="75000"/>
                  </a:schemeClr>
                </a:solidFill>
                <a:latin typeface="Times New Roman" pitchFamily="18" charset="0"/>
                <a:cs typeface="Times New Roman" pitchFamily="18" charset="0"/>
              </a:rPr>
              <a:t>PROTECTION OF FOREST TREES AGAINST </a:t>
            </a:r>
            <a:br>
              <a:rPr lang="en-US" sz="3200" b="1" dirty="0">
                <a:solidFill>
                  <a:schemeClr val="accent1">
                    <a:lumMod val="75000"/>
                  </a:schemeClr>
                </a:solidFill>
                <a:latin typeface="Times New Roman" pitchFamily="18" charset="0"/>
                <a:cs typeface="Times New Roman" pitchFamily="18" charset="0"/>
              </a:rPr>
            </a:br>
            <a:r>
              <a:rPr lang="en-US" sz="3200" b="1" dirty="0">
                <a:solidFill>
                  <a:schemeClr val="accent1">
                    <a:lumMod val="75000"/>
                  </a:schemeClr>
                </a:solidFill>
                <a:latin typeface="Times New Roman" pitchFamily="18" charset="0"/>
                <a:cs typeface="Times New Roman" pitchFamily="18" charset="0"/>
              </a:rPr>
              <a:t>   POACHING BASED ON IOT</a:t>
            </a:r>
            <a:endParaRPr lang="en-IN" sz="3200" b="1" dirty="0">
              <a:solidFill>
                <a:schemeClr val="accent1">
                  <a:lumMod val="75000"/>
                </a:schemeClr>
              </a:solidFill>
              <a:latin typeface="Bookman Old Style" panose="02050604050505020204" pitchFamily="18" charset="0"/>
            </a:endParaRPr>
          </a:p>
        </p:txBody>
      </p:sp>
      <p:sp>
        <p:nvSpPr>
          <p:cNvPr id="10" name="TextBox 9">
            <a:extLst>
              <a:ext uri="{FF2B5EF4-FFF2-40B4-BE49-F238E27FC236}">
                <a16:creationId xmlns:a16="http://schemas.microsoft.com/office/drawing/2014/main" id="{FE634AB7-519A-41FC-B09C-FDD726D76C1D}"/>
              </a:ext>
            </a:extLst>
          </p:cNvPr>
          <p:cNvSpPr txBox="1"/>
          <p:nvPr/>
        </p:nvSpPr>
        <p:spPr>
          <a:xfrm>
            <a:off x="285720" y="4429132"/>
            <a:ext cx="8643966" cy="461665"/>
          </a:xfrm>
          <a:prstGeom prst="rect">
            <a:avLst/>
          </a:prstGeom>
          <a:noFill/>
        </p:spPr>
        <p:txBody>
          <a:bodyPr wrap="square" rtlCol="0">
            <a:spAutoFit/>
          </a:bodyPr>
          <a:lstStyle/>
          <a:p>
            <a:r>
              <a:rPr lang="en-US" sz="2400" b="1" dirty="0">
                <a:solidFill>
                  <a:schemeClr val="accent1">
                    <a:lumMod val="75000"/>
                  </a:schemeClr>
                </a:solidFill>
                <a:latin typeface="Bookman Old Style" panose="02050604050505020204" pitchFamily="18" charset="0"/>
              </a:rPr>
              <a:t>Group No.:	6	                 Batch No</a:t>
            </a:r>
            <a:r>
              <a:rPr lang="en-US" sz="2400" b="1">
                <a:solidFill>
                  <a:schemeClr val="accent1">
                    <a:lumMod val="75000"/>
                  </a:schemeClr>
                </a:solidFill>
                <a:latin typeface="Bookman Old Style" panose="02050604050505020204" pitchFamily="18" charset="0"/>
              </a:rPr>
              <a:t>.: 2021_</a:t>
            </a:r>
            <a:r>
              <a:rPr lang="en-US" sz="2400" b="1" dirty="0">
                <a:solidFill>
                  <a:schemeClr val="accent1">
                    <a:lumMod val="75000"/>
                  </a:schemeClr>
                </a:solidFill>
                <a:latin typeface="Bookman Old Style" panose="02050604050505020204" pitchFamily="18" charset="0"/>
              </a:rPr>
              <a:t>CSE_26</a:t>
            </a:r>
            <a:endParaRPr lang="en-IN" sz="2400" b="1" dirty="0">
              <a:solidFill>
                <a:schemeClr val="accent1">
                  <a:lumMod val="75000"/>
                </a:schemeClr>
              </a:solidFill>
              <a:latin typeface="Bookman Old Style" panose="02050604050505020204" pitchFamily="18" charset="0"/>
            </a:endParaRPr>
          </a:p>
        </p:txBody>
      </p:sp>
      <p:sp>
        <p:nvSpPr>
          <p:cNvPr id="11" name="Content Placeholder 11">
            <a:extLst>
              <a:ext uri="{FF2B5EF4-FFF2-40B4-BE49-F238E27FC236}">
                <a16:creationId xmlns:a16="http://schemas.microsoft.com/office/drawing/2014/main" id="{7B0C3EDD-C2AE-4B86-AF80-80BA847639F4}"/>
              </a:ext>
            </a:extLst>
          </p:cNvPr>
          <p:cNvSpPr txBox="1">
            <a:spLocks/>
          </p:cNvSpPr>
          <p:nvPr/>
        </p:nvSpPr>
        <p:spPr>
          <a:xfrm>
            <a:off x="142844" y="5214950"/>
            <a:ext cx="4869301" cy="13573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000" b="1" dirty="0">
                <a:solidFill>
                  <a:schemeClr val="accent1">
                    <a:lumMod val="75000"/>
                  </a:schemeClr>
                </a:solidFill>
                <a:latin typeface="Bookman Old Style" panose="02050604050505020204" pitchFamily="18" charset="0"/>
              </a:rPr>
              <a:t>1KS18CS115 Vijay N S </a:t>
            </a:r>
          </a:p>
          <a:p>
            <a:pPr algn="l">
              <a:lnSpc>
                <a:spcPct val="100000"/>
              </a:lnSpc>
              <a:spcBef>
                <a:spcPts val="0"/>
              </a:spcBef>
            </a:pPr>
            <a:r>
              <a:rPr lang="en-US" sz="2000" b="1" dirty="0">
                <a:solidFill>
                  <a:schemeClr val="accent1">
                    <a:lumMod val="75000"/>
                  </a:schemeClr>
                </a:solidFill>
                <a:latin typeface="Bookman Old Style" panose="02050604050505020204" pitchFamily="18" charset="0"/>
              </a:rPr>
              <a:t>1KS18CS074 </a:t>
            </a:r>
            <a:r>
              <a:rPr lang="en-US" sz="2000" b="1" dirty="0" err="1">
                <a:solidFill>
                  <a:schemeClr val="accent1">
                    <a:lumMod val="75000"/>
                  </a:schemeClr>
                </a:solidFill>
                <a:latin typeface="Bookman Old Style" panose="02050604050505020204" pitchFamily="18" charset="0"/>
              </a:rPr>
              <a:t>Pullur</a:t>
            </a:r>
            <a:r>
              <a:rPr lang="en-US" sz="2000" b="1" dirty="0">
                <a:solidFill>
                  <a:schemeClr val="accent1">
                    <a:lumMod val="75000"/>
                  </a:schemeClr>
                </a:solidFill>
                <a:latin typeface="Bookman Old Style" panose="02050604050505020204" pitchFamily="18" charset="0"/>
              </a:rPr>
              <a:t> </a:t>
            </a:r>
            <a:r>
              <a:rPr lang="en-US" sz="2000" b="1" dirty="0" err="1">
                <a:solidFill>
                  <a:schemeClr val="accent1">
                    <a:lumMod val="75000"/>
                  </a:schemeClr>
                </a:solidFill>
                <a:latin typeface="Bookman Old Style" panose="02050604050505020204" pitchFamily="18" charset="0"/>
              </a:rPr>
              <a:t>Pavan</a:t>
            </a:r>
            <a:r>
              <a:rPr lang="en-US" sz="2000" b="1" dirty="0">
                <a:solidFill>
                  <a:schemeClr val="accent1">
                    <a:lumMod val="75000"/>
                  </a:schemeClr>
                </a:solidFill>
                <a:latin typeface="Bookman Old Style" panose="02050604050505020204" pitchFamily="18" charset="0"/>
              </a:rPr>
              <a:t> Kumar</a:t>
            </a:r>
          </a:p>
          <a:p>
            <a:pPr algn="l">
              <a:lnSpc>
                <a:spcPct val="100000"/>
              </a:lnSpc>
              <a:spcBef>
                <a:spcPts val="0"/>
              </a:spcBef>
            </a:pPr>
            <a:r>
              <a:rPr lang="en-US" sz="2000" b="1" dirty="0">
                <a:solidFill>
                  <a:schemeClr val="accent1">
                    <a:lumMod val="75000"/>
                  </a:schemeClr>
                </a:solidFill>
                <a:latin typeface="Bookman Old Style" panose="02050604050505020204" pitchFamily="18" charset="0"/>
              </a:rPr>
              <a:t>1KS18CS087 </a:t>
            </a:r>
            <a:r>
              <a:rPr lang="en-US" sz="2000" b="1" dirty="0" err="1">
                <a:solidFill>
                  <a:schemeClr val="accent1">
                    <a:lumMod val="75000"/>
                  </a:schemeClr>
                </a:solidFill>
                <a:latin typeface="Bookman Old Style" panose="02050604050505020204" pitchFamily="18" charset="0"/>
              </a:rPr>
              <a:t>Sandeep</a:t>
            </a:r>
            <a:r>
              <a:rPr lang="en-US" sz="2000" b="1" dirty="0">
                <a:solidFill>
                  <a:schemeClr val="accent1">
                    <a:lumMod val="75000"/>
                  </a:schemeClr>
                </a:solidFill>
                <a:latin typeface="Bookman Old Style" panose="02050604050505020204" pitchFamily="18" charset="0"/>
              </a:rPr>
              <a:t> Kumar</a:t>
            </a:r>
          </a:p>
          <a:p>
            <a:pPr algn="l">
              <a:lnSpc>
                <a:spcPct val="100000"/>
              </a:lnSpc>
              <a:spcBef>
                <a:spcPts val="0"/>
              </a:spcBef>
            </a:pPr>
            <a:r>
              <a:rPr lang="en-US" sz="2000" b="1" dirty="0">
                <a:solidFill>
                  <a:schemeClr val="accent1">
                    <a:lumMod val="75000"/>
                  </a:schemeClr>
                </a:solidFill>
                <a:latin typeface="Bookman Old Style" panose="02050604050505020204" pitchFamily="18" charset="0"/>
              </a:rPr>
              <a:t>1KS18CS063 </a:t>
            </a:r>
            <a:r>
              <a:rPr lang="en-US" sz="2000" b="1" dirty="0" err="1">
                <a:solidFill>
                  <a:schemeClr val="accent1">
                    <a:lumMod val="75000"/>
                  </a:schemeClr>
                </a:solidFill>
                <a:latin typeface="Bookman Old Style" panose="02050604050505020204" pitchFamily="18" charset="0"/>
              </a:rPr>
              <a:t>Nitish</a:t>
            </a:r>
            <a:r>
              <a:rPr lang="en-US" sz="2000" b="1" dirty="0">
                <a:solidFill>
                  <a:schemeClr val="accent1">
                    <a:lumMod val="75000"/>
                  </a:schemeClr>
                </a:solidFill>
                <a:latin typeface="Bookman Old Style" panose="02050604050505020204" pitchFamily="18" charset="0"/>
              </a:rPr>
              <a:t> Kumar</a:t>
            </a:r>
          </a:p>
          <a:p>
            <a:pPr algn="l">
              <a:lnSpc>
                <a:spcPct val="100000"/>
              </a:lnSpc>
              <a:spcBef>
                <a:spcPts val="0"/>
              </a:spcBef>
            </a:pPr>
            <a:endParaRPr lang="en-US" sz="2000" b="1" dirty="0">
              <a:solidFill>
                <a:schemeClr val="accent1">
                  <a:lumMod val="75000"/>
                </a:schemeClr>
              </a:solidFill>
              <a:latin typeface="Bookman Old Style" panose="02050604050505020204" pitchFamily="18" charset="0"/>
            </a:endParaRPr>
          </a:p>
        </p:txBody>
      </p:sp>
      <p:sp>
        <p:nvSpPr>
          <p:cNvPr id="12" name="TextBox 11"/>
          <p:cNvSpPr txBox="1"/>
          <p:nvPr/>
        </p:nvSpPr>
        <p:spPr>
          <a:xfrm>
            <a:off x="5500694" y="5072074"/>
            <a:ext cx="3474720" cy="1846659"/>
          </a:xfrm>
          <a:prstGeom prst="rect">
            <a:avLst/>
          </a:prstGeom>
          <a:noFill/>
        </p:spPr>
        <p:txBody>
          <a:bodyPr wrap="square" rtlCol="0">
            <a:spAutoFit/>
          </a:bodyPr>
          <a:lstStyle/>
          <a:p>
            <a:r>
              <a:rPr lang="en-US" sz="2400" b="1" dirty="0">
                <a:solidFill>
                  <a:schemeClr val="accent1">
                    <a:lumMod val="75000"/>
                  </a:schemeClr>
                </a:solidFill>
                <a:latin typeface="Times New Roman" pitchFamily="18" charset="0"/>
                <a:cs typeface="Times New Roman" pitchFamily="18" charset="0"/>
              </a:rPr>
              <a:t>Guided By:</a:t>
            </a:r>
          </a:p>
          <a:p>
            <a:r>
              <a:rPr lang="en-IN" sz="2400" b="1">
                <a:solidFill>
                  <a:schemeClr val="accent1">
                    <a:lumMod val="75000"/>
                  </a:schemeClr>
                </a:solidFill>
                <a:latin typeface="Times New Roman" pitchFamily="18" charset="0"/>
                <a:cs typeface="Times New Roman" pitchFamily="18" charset="0"/>
              </a:rPr>
              <a:t>Mr. Roopesh Kumar </a:t>
            </a:r>
            <a:endParaRPr lang="en-US" sz="2400" b="1" dirty="0">
              <a:solidFill>
                <a:schemeClr val="accent1">
                  <a:lumMod val="75000"/>
                </a:schemeClr>
              </a:solidFill>
              <a:latin typeface="Times New Roman" pitchFamily="18" charset="0"/>
              <a:cs typeface="Times New Roman" pitchFamily="18" charset="0"/>
            </a:endParaRPr>
          </a:p>
          <a:p>
            <a:r>
              <a:rPr lang="en-IN" sz="2400" b="1">
                <a:solidFill>
                  <a:schemeClr val="accent1">
                    <a:lumMod val="75000"/>
                  </a:schemeClr>
                </a:solidFill>
                <a:latin typeface="Times New Roman" pitchFamily="18" charset="0"/>
                <a:cs typeface="Times New Roman" pitchFamily="18" charset="0"/>
              </a:rPr>
              <a:t>Assistant Prof</a:t>
            </a:r>
            <a:r>
              <a:rPr lang="en-IN" sz="2400" b="1" dirty="0">
                <a:solidFill>
                  <a:schemeClr val="accent1">
                    <a:lumMod val="75000"/>
                  </a:schemeClr>
                </a:solidFill>
                <a:latin typeface="Times New Roman" pitchFamily="18" charset="0"/>
                <a:cs typeface="Times New Roman" pitchFamily="18" charset="0"/>
              </a:rPr>
              <a:t>, Dept of CSE, KSIT</a:t>
            </a:r>
          </a:p>
          <a:p>
            <a:endParaRPr lang="en-US" dirty="0"/>
          </a:p>
        </p:txBody>
      </p:sp>
      <p:sp>
        <p:nvSpPr>
          <p:cNvPr id="13" name="Rectangle 12"/>
          <p:cNvSpPr/>
          <p:nvPr/>
        </p:nvSpPr>
        <p:spPr>
          <a:xfrm>
            <a:off x="142844" y="142852"/>
            <a:ext cx="8858312" cy="65008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1000" r="-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FCA63E-7BDF-4884-BF5E-F5911DE8D35D}"/>
              </a:ext>
            </a:extLst>
          </p:cNvPr>
          <p:cNvSpPr txBox="1">
            <a:spLocks/>
          </p:cNvSpPr>
          <p:nvPr/>
        </p:nvSpPr>
        <p:spPr>
          <a:xfrm>
            <a:off x="685800" y="436353"/>
            <a:ext cx="7848600" cy="914400"/>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a:solidFill>
                  <a:srgbClr val="FF0000"/>
                </a:solidFill>
                <a:latin typeface="Times New Roman" pitchFamily="18" charset="0"/>
                <a:cs typeface="Times New Roman" pitchFamily="18" charset="0"/>
              </a:rPr>
              <a:t>OBJECTIVES</a:t>
            </a:r>
            <a:br>
              <a:rPr lang="en-US">
                <a:solidFill>
                  <a:srgbClr val="FF0000"/>
                </a:solidFill>
                <a:latin typeface="Times New Roman" pitchFamily="18" charset="0"/>
                <a:cs typeface="Times New Roman" pitchFamily="18" charset="0"/>
              </a:rPr>
            </a:br>
            <a:endParaRPr lang="en-US" dirty="0">
              <a:solidFill>
                <a:srgbClr val="FF0000"/>
              </a:solidFill>
            </a:endParaRPr>
          </a:p>
        </p:txBody>
      </p:sp>
      <p:sp>
        <p:nvSpPr>
          <p:cNvPr id="8" name="TextBox 7">
            <a:extLst>
              <a:ext uri="{FF2B5EF4-FFF2-40B4-BE49-F238E27FC236}">
                <a16:creationId xmlns:a16="http://schemas.microsoft.com/office/drawing/2014/main" id="{9534D9C6-05A2-42F0-99D6-0C5734B26396}"/>
              </a:ext>
            </a:extLst>
          </p:cNvPr>
          <p:cNvSpPr txBox="1"/>
          <p:nvPr/>
        </p:nvSpPr>
        <p:spPr>
          <a:xfrm>
            <a:off x="457200" y="1177506"/>
            <a:ext cx="8305800" cy="5406095"/>
          </a:xfrm>
          <a:prstGeom prst="rect">
            <a:avLst/>
          </a:prstGeom>
          <a:noFill/>
        </p:spPr>
        <p:txBody>
          <a:bodyPr wrap="square">
            <a:spAutoFit/>
          </a:bodyPr>
          <a:lstStyle/>
          <a:p>
            <a:pPr marL="342900" lvl="0" indent="-342900" algn="just">
              <a:lnSpc>
                <a:spcPct val="200000"/>
              </a:lnSpc>
              <a:buFont typeface="Arial" panose="020B0604020202020204" pitchFamily="34" charset="0"/>
              <a:buChar char="•"/>
            </a:pPr>
            <a:r>
              <a:rPr lang="en-US" sz="2200" dirty="0">
                <a:latin typeface="Times New Roman" pitchFamily="18" charset="0"/>
                <a:cs typeface="Times New Roman" pitchFamily="18" charset="0"/>
              </a:rPr>
              <a:t>The main objective of this project is to developing such a system which can be used to restrict this smuggling. </a:t>
            </a:r>
          </a:p>
          <a:p>
            <a:pPr marL="342900" lvl="0" indent="-342900" algn="just">
              <a:lnSpc>
                <a:spcPct val="200000"/>
              </a:lnSpc>
              <a:buFont typeface="Arial" panose="020B0604020202020204" pitchFamily="34" charset="0"/>
              <a:buChar char="•"/>
            </a:pPr>
            <a:r>
              <a:rPr lang="en-US" sz="2200" dirty="0">
                <a:latin typeface="Times New Roman" pitchFamily="18" charset="0"/>
                <a:cs typeface="Times New Roman" pitchFamily="18" charset="0"/>
              </a:rPr>
              <a:t>The main idea presented in this project is to </a:t>
            </a:r>
          </a:p>
          <a:p>
            <a:pPr lvl="0" algn="just">
              <a:lnSpc>
                <a:spcPct val="200000"/>
              </a:lnSpc>
            </a:pPr>
            <a:r>
              <a:rPr lang="en-US" sz="2200" dirty="0">
                <a:latin typeface="Times New Roman" pitchFamily="18" charset="0"/>
                <a:cs typeface="Times New Roman" pitchFamily="18" charset="0"/>
              </a:rPr>
              <a:t>      design a portable wireless sensor node </a:t>
            </a:r>
          </a:p>
          <a:p>
            <a:pPr lvl="0" algn="just">
              <a:lnSpc>
                <a:spcPct val="200000"/>
              </a:lnSpc>
            </a:pPr>
            <a:r>
              <a:rPr lang="en-US" sz="2200" dirty="0">
                <a:latin typeface="Times New Roman" pitchFamily="18" charset="0"/>
                <a:cs typeface="Times New Roman" pitchFamily="18" charset="0"/>
              </a:rPr>
              <a:t>      which is a part of wireless sensor Network.</a:t>
            </a:r>
          </a:p>
          <a:p>
            <a:pPr marL="342900" lvl="0" indent="-342900" algn="just">
              <a:lnSpc>
                <a:spcPct val="200000"/>
              </a:lnSpc>
              <a:buFont typeface="Arial" panose="020B0604020202020204" pitchFamily="34" charset="0"/>
              <a:buChar char="•"/>
            </a:pPr>
            <a:r>
              <a:rPr lang="en-US" sz="2200" dirty="0">
                <a:latin typeface="Times New Roman" pitchFamily="18" charset="0"/>
                <a:cs typeface="Times New Roman" pitchFamily="18" charset="0"/>
              </a:rPr>
              <a:t>It will be mounted on trunk of each tree,</a:t>
            </a:r>
          </a:p>
          <a:p>
            <a:pPr marL="342900" lvl="0" indent="-342900" algn="just">
              <a:lnSpc>
                <a:spcPct val="200000"/>
              </a:lnSpc>
            </a:pPr>
            <a:r>
              <a:rPr lang="en-US" sz="2200" dirty="0">
                <a:latin typeface="Times New Roman" pitchFamily="18" charset="0"/>
                <a:cs typeface="Times New Roman" pitchFamily="18" charset="0"/>
              </a:rPr>
              <a:t>     capable of detecting theft as well as automatically initiate &amp; send alarm  signals if any to remote terminal through wireless media.</a:t>
            </a:r>
          </a:p>
        </p:txBody>
      </p:sp>
      <p:pic>
        <p:nvPicPr>
          <p:cNvPr id="9" name="Picture 8">
            <a:extLst>
              <a:ext uri="{FF2B5EF4-FFF2-40B4-BE49-F238E27FC236}">
                <a16:creationId xmlns:a16="http://schemas.microsoft.com/office/drawing/2014/main" id="{42144D82-E7AE-4341-AD7C-F5890CBD93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7884" y="2928934"/>
            <a:ext cx="3143272" cy="2209800"/>
          </a:xfrm>
          <a:prstGeom prst="rect">
            <a:avLst/>
          </a:prstGeom>
        </p:spPr>
      </p:pic>
    </p:spTree>
    <p:extLst>
      <p:ext uri="{BB962C8B-B14F-4D97-AF65-F5344CB8AC3E}">
        <p14:creationId xmlns:p14="http://schemas.microsoft.com/office/powerpoint/2010/main" val="3252869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848600" cy="914400"/>
          </a:xfrm>
        </p:spPr>
        <p:txBody>
          <a:bodyPr>
            <a:normAutofit fontScale="90000"/>
          </a:bodyPr>
          <a:lstStyle/>
          <a:p>
            <a:r>
              <a:rPr lang="en-US" dirty="0">
                <a:solidFill>
                  <a:srgbClr val="FF0000"/>
                </a:solidFill>
                <a:latin typeface="Times New Roman" pitchFamily="18" charset="0"/>
                <a:cs typeface="Times New Roman" pitchFamily="18" charset="0"/>
              </a:rPr>
              <a:t> </a:t>
            </a:r>
            <a:br>
              <a:rPr lang="en-US" dirty="0">
                <a:solidFill>
                  <a:srgbClr val="FF0000"/>
                </a:solidFill>
                <a:latin typeface="Times New Roman" pitchFamily="18" charset="0"/>
                <a:cs typeface="Times New Roman" pitchFamily="18" charset="0"/>
              </a:rPr>
            </a:br>
            <a:endParaRPr lang="en-US" dirty="0">
              <a:solidFill>
                <a:srgbClr val="FF0000"/>
              </a:solidFill>
            </a:endParaRPr>
          </a:p>
        </p:txBody>
      </p:sp>
      <p:sp>
        <p:nvSpPr>
          <p:cNvPr id="3" name="Content Placeholder 2"/>
          <p:cNvSpPr>
            <a:spLocks noGrp="1"/>
          </p:cNvSpPr>
          <p:nvPr>
            <p:ph idx="1"/>
          </p:nvPr>
        </p:nvSpPr>
        <p:spPr>
          <a:xfrm>
            <a:off x="214282" y="857232"/>
            <a:ext cx="8686800" cy="5181600"/>
          </a:xfrm>
        </p:spPr>
        <p:txBody>
          <a:bodyPr>
            <a:normAutofit/>
          </a:bodyPr>
          <a:lstStyle/>
          <a:p>
            <a:pPr lvl="0" algn="just">
              <a:lnSpc>
                <a:spcPct val="170000"/>
              </a:lnSpc>
            </a:pPr>
            <a:r>
              <a:rPr lang="en-US" sz="2300" dirty="0">
                <a:latin typeface="Times New Roman" pitchFamily="18" charset="0"/>
                <a:cs typeface="Times New Roman" pitchFamily="18" charset="0"/>
              </a:rPr>
              <a:t>In this system a novel method has been introduced to prevent the cut down of trees using </a:t>
            </a:r>
            <a:r>
              <a:rPr lang="en-US" sz="2300" dirty="0" err="1">
                <a:latin typeface="Times New Roman" pitchFamily="18" charset="0"/>
                <a:cs typeface="Times New Roman" pitchFamily="18" charset="0"/>
              </a:rPr>
              <a:t>wsn</a:t>
            </a:r>
            <a:r>
              <a:rPr lang="en-US" sz="2300" dirty="0">
                <a:latin typeface="Times New Roman" pitchFamily="18" charset="0"/>
                <a:cs typeface="Times New Roman" pitchFamily="18" charset="0"/>
              </a:rPr>
              <a:t> and </a:t>
            </a:r>
            <a:r>
              <a:rPr lang="en-US" sz="2300" dirty="0" err="1">
                <a:latin typeface="Times New Roman" pitchFamily="18" charset="0"/>
                <a:cs typeface="Times New Roman" pitchFamily="18" charset="0"/>
              </a:rPr>
              <a:t>blynk</a:t>
            </a:r>
            <a:r>
              <a:rPr lang="en-US" sz="2300" dirty="0">
                <a:latin typeface="Times New Roman" pitchFamily="18" charset="0"/>
                <a:cs typeface="Times New Roman" pitchFamily="18" charset="0"/>
              </a:rPr>
              <a:t> </a:t>
            </a:r>
          </a:p>
          <a:p>
            <a:pPr lvl="0" algn="just">
              <a:lnSpc>
                <a:spcPct val="150000"/>
              </a:lnSpc>
            </a:pPr>
            <a:r>
              <a:rPr lang="en-US" sz="2300" dirty="0">
                <a:latin typeface="Times New Roman" pitchFamily="18" charset="0"/>
                <a:cs typeface="Times New Roman" pitchFamily="18" charset="0"/>
              </a:rPr>
              <a:t>Tilt sensor is used to determine whether  the tree is cut down or not similarly </a:t>
            </a:r>
          </a:p>
          <a:p>
            <a:pPr lvl="0" algn="just">
              <a:lnSpc>
                <a:spcPct val="150000"/>
              </a:lnSpc>
            </a:pPr>
            <a:r>
              <a:rPr lang="en-US" sz="2300" dirty="0">
                <a:latin typeface="Times New Roman" pitchFamily="18" charset="0"/>
                <a:cs typeface="Times New Roman" pitchFamily="18" charset="0"/>
              </a:rPr>
              <a:t> Fire  sensor is used to determine whether the forest is on fire or not. </a:t>
            </a:r>
          </a:p>
          <a:p>
            <a:pPr lvl="0" algn="just">
              <a:lnSpc>
                <a:spcPct val="150000"/>
              </a:lnSpc>
            </a:pPr>
            <a:r>
              <a:rPr lang="en-US" sz="2300" dirty="0">
                <a:latin typeface="Times New Roman" pitchFamily="18" charset="0"/>
                <a:cs typeface="Times New Roman" pitchFamily="18" charset="0"/>
              </a:rPr>
              <a:t>This values will </a:t>
            </a:r>
            <a:r>
              <a:rPr lang="en-US" sz="2300">
                <a:latin typeface="Times New Roman" pitchFamily="18" charset="0"/>
                <a:cs typeface="Times New Roman" pitchFamily="18" charset="0"/>
              </a:rPr>
              <a:t>be constantly sent</a:t>
            </a:r>
          </a:p>
          <a:p>
            <a:pPr marL="0" lvl="0" indent="0" algn="just">
              <a:lnSpc>
                <a:spcPct val="150000"/>
              </a:lnSpc>
              <a:buNone/>
            </a:pPr>
            <a:r>
              <a:rPr lang="en-US" sz="2300">
                <a:latin typeface="Times New Roman" pitchFamily="18" charset="0"/>
                <a:cs typeface="Times New Roman" pitchFamily="18" charset="0"/>
              </a:rPr>
              <a:t>     </a:t>
            </a:r>
            <a:r>
              <a:rPr lang="en-US" sz="2300" dirty="0">
                <a:latin typeface="Times New Roman" pitchFamily="18" charset="0"/>
                <a:cs typeface="Times New Roman" pitchFamily="18" charset="0"/>
              </a:rPr>
              <a:t>to cloud through </a:t>
            </a:r>
            <a:r>
              <a:rPr lang="en-US" sz="2300" err="1">
                <a:latin typeface="Times New Roman" pitchFamily="18" charset="0"/>
                <a:cs typeface="Times New Roman" pitchFamily="18" charset="0"/>
              </a:rPr>
              <a:t>wifi</a:t>
            </a:r>
            <a:r>
              <a:rPr lang="en-US" sz="2300">
                <a:latin typeface="Times New Roman" pitchFamily="18" charset="0"/>
                <a:cs typeface="Times New Roman" pitchFamily="18" charset="0"/>
              </a:rPr>
              <a:t> which can</a:t>
            </a:r>
          </a:p>
          <a:p>
            <a:pPr marL="0" lvl="0" indent="0" algn="just">
              <a:lnSpc>
                <a:spcPct val="150000"/>
              </a:lnSpc>
              <a:buNone/>
            </a:pPr>
            <a:r>
              <a:rPr lang="en-US" sz="2300">
                <a:latin typeface="Times New Roman" pitchFamily="18" charset="0"/>
                <a:cs typeface="Times New Roman" pitchFamily="18" charset="0"/>
              </a:rPr>
              <a:t>     </a:t>
            </a:r>
            <a:r>
              <a:rPr lang="en-US" sz="2300" dirty="0">
                <a:latin typeface="Times New Roman" pitchFamily="18" charset="0"/>
                <a:cs typeface="Times New Roman" pitchFamily="18" charset="0"/>
              </a:rPr>
              <a:t>accessed using </a:t>
            </a:r>
            <a:r>
              <a:rPr lang="en-US" sz="2300" dirty="0" err="1">
                <a:latin typeface="Times New Roman" pitchFamily="18" charset="0"/>
                <a:cs typeface="Times New Roman" pitchFamily="18" charset="0"/>
              </a:rPr>
              <a:t>blynk</a:t>
            </a:r>
            <a:r>
              <a:rPr lang="en-US" sz="2300" dirty="0">
                <a:latin typeface="Times New Roman" pitchFamily="18" charset="0"/>
                <a:cs typeface="Times New Roman" pitchFamily="18" charset="0"/>
              </a:rPr>
              <a:t> application </a:t>
            </a:r>
          </a:p>
          <a:p>
            <a:pPr marL="0" indent="0">
              <a:buNone/>
            </a:pPr>
            <a:endParaRPr lang="en-IN" sz="23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0DDD82A-7E23-4D85-B809-5C2084F1F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132" y="4000504"/>
            <a:ext cx="3357586" cy="1857388"/>
          </a:xfrm>
          <a:prstGeom prst="rect">
            <a:avLst/>
          </a:prstGeom>
        </p:spPr>
      </p:pic>
    </p:spTree>
    <p:extLst>
      <p:ext uri="{BB962C8B-B14F-4D97-AF65-F5344CB8AC3E}">
        <p14:creationId xmlns:p14="http://schemas.microsoft.com/office/powerpoint/2010/main" val="4086703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09878"/>
            <a:ext cx="8229600" cy="1072520"/>
          </a:xfrm>
        </p:spPr>
        <p:txBody>
          <a:bodyPr>
            <a:normAutofit fontScale="90000"/>
          </a:bodyPr>
          <a:lstStyle/>
          <a:p>
            <a:r>
              <a:rPr lang="en-US" dirty="0">
                <a:solidFill>
                  <a:srgbClr val="FF0000"/>
                </a:solidFill>
                <a:latin typeface="Times New Roman" pitchFamily="18" charset="0"/>
                <a:cs typeface="Times New Roman" pitchFamily="18" charset="0"/>
              </a:rPr>
              <a:t>METHODOLOGY</a:t>
            </a:r>
            <a:br>
              <a:rPr lang="en-US" dirty="0">
                <a:solidFill>
                  <a:srgbClr val="FF0000"/>
                </a:solidFill>
                <a:latin typeface="Times New Roman" pitchFamily="18" charset="0"/>
                <a:cs typeface="Times New Roman" pitchFamily="18" charset="0"/>
              </a:rPr>
            </a:br>
            <a:endParaRPr lang="en-US" dirty="0">
              <a:solidFill>
                <a:srgbClr val="FF0000"/>
              </a:solidFill>
            </a:endParaRPr>
          </a:p>
        </p:txBody>
      </p:sp>
      <p:pic>
        <p:nvPicPr>
          <p:cNvPr id="4" name="Picture 3">
            <a:extLst>
              <a:ext uri="{FF2B5EF4-FFF2-40B4-BE49-F238E27FC236}">
                <a16:creationId xmlns:a16="http://schemas.microsoft.com/office/drawing/2014/main" id="{10B0B51A-2710-41F1-872E-6CDED7A13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846138"/>
            <a:ext cx="8153400" cy="58427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190500"/>
            <a:ext cx="8763000" cy="6477000"/>
          </a:xfrm>
        </p:spPr>
        <p:txBody>
          <a:bodyPr>
            <a:normAutofit/>
          </a:bodyPr>
          <a:lstStyle/>
          <a:p>
            <a:pPr lvl="0" algn="just">
              <a:lnSpc>
                <a:spcPct val="150000"/>
              </a:lnSpc>
            </a:pPr>
            <a:r>
              <a:rPr lang="en-US" sz="2000" dirty="0">
                <a:latin typeface="Times New Roman" pitchFamily="18" charset="0"/>
                <a:cs typeface="Times New Roman" pitchFamily="18" charset="0"/>
              </a:rPr>
              <a:t>In this system we have given an idea to detect the fire in the forest by using modern </a:t>
            </a:r>
            <a:r>
              <a:rPr lang="en-US" sz="2000" dirty="0" err="1">
                <a:latin typeface="Times New Roman" pitchFamily="18" charset="0"/>
                <a:cs typeface="Times New Roman" pitchFamily="18" charset="0"/>
              </a:rPr>
              <a:t>equipments</a:t>
            </a:r>
            <a:r>
              <a:rPr lang="en-US" sz="2000" dirty="0">
                <a:latin typeface="Times New Roman" pitchFamily="18" charset="0"/>
                <a:cs typeface="Times New Roman" pitchFamily="18" charset="0"/>
              </a:rPr>
              <a:t>. The system is proposed to detect the fire in the forest and also to alert the forest officer about the fire in the forest. </a:t>
            </a:r>
          </a:p>
          <a:p>
            <a:pPr lvl="0" algn="just">
              <a:lnSpc>
                <a:spcPct val="150000"/>
              </a:lnSpc>
            </a:pPr>
            <a:r>
              <a:rPr lang="en-US" sz="2000" dirty="0">
                <a:latin typeface="Times New Roman" pitchFamily="18" charset="0"/>
                <a:cs typeface="Times New Roman" pitchFamily="18" charset="0"/>
              </a:rPr>
              <a:t>Here a microcontroller is used to control the system activities, some sensors are used to detect the fire in the forest, with detecting the fire the exact location of the fire is detected and located to the nearby forest officer. </a:t>
            </a:r>
          </a:p>
          <a:p>
            <a:pPr lvl="0" algn="just">
              <a:lnSpc>
                <a:spcPct val="150000"/>
              </a:lnSpc>
            </a:pPr>
            <a:r>
              <a:rPr lang="en-US" sz="2000" dirty="0">
                <a:latin typeface="Times New Roman" pitchFamily="18" charset="0"/>
                <a:cs typeface="Times New Roman" pitchFamily="18" charset="0"/>
              </a:rPr>
              <a:t>The solar panel with a battery is used to supply the source to the system. Since the system is designed to implement in the forest it not possible to provide power supply through transmission line hence a solar panel is used which can be charged and stored in a battery. It is given as source to the system.</a:t>
            </a:r>
          </a:p>
          <a:p>
            <a:pPr marL="0" lvl="0" indent="0" algn="just">
              <a:lnSpc>
                <a:spcPct val="150000"/>
              </a:lnSpc>
              <a:buNone/>
            </a:pPr>
            <a:endParaRPr lang="en-US" sz="2000" dirty="0">
              <a:latin typeface="Times New Roman" pitchFamily="18" charset="0"/>
              <a:cs typeface="Times New Roman" pitchFamily="18" charset="0"/>
            </a:endParaRPr>
          </a:p>
          <a:p>
            <a:pPr marL="0" indent="0">
              <a:buNone/>
            </a:pPr>
            <a:endParaRPr lang="en-US" dirty="0"/>
          </a:p>
        </p:txBody>
      </p:sp>
      <p:pic>
        <p:nvPicPr>
          <p:cNvPr id="5" name="Picture 4">
            <a:extLst>
              <a:ext uri="{FF2B5EF4-FFF2-40B4-BE49-F238E27FC236}">
                <a16:creationId xmlns:a16="http://schemas.microsoft.com/office/drawing/2014/main" id="{E7C76176-E383-46C1-A9FB-16525532C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849" y="4955875"/>
            <a:ext cx="3505200" cy="1815393"/>
          </a:xfrm>
          <a:prstGeom prst="rect">
            <a:avLst/>
          </a:prstGeom>
        </p:spPr>
      </p:pic>
      <p:pic>
        <p:nvPicPr>
          <p:cNvPr id="7" name="Picture 6">
            <a:extLst>
              <a:ext uri="{FF2B5EF4-FFF2-40B4-BE49-F238E27FC236}">
                <a16:creationId xmlns:a16="http://schemas.microsoft.com/office/drawing/2014/main" id="{125F6867-BE89-49C5-9685-7ECBF6B68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5029200"/>
            <a:ext cx="3428998" cy="17420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lstStyle/>
          <a:p>
            <a:pPr lvl="0" algn="just">
              <a:lnSpc>
                <a:spcPct val="150000"/>
              </a:lnSpc>
            </a:pPr>
            <a:r>
              <a:rPr lang="en-US" sz="2000">
                <a:latin typeface="Times New Roman" pitchFamily="18" charset="0"/>
                <a:cs typeface="Times New Roman" pitchFamily="18" charset="0"/>
              </a:rPr>
              <a:t>So the system is a complete IoT based system were the activities of the system is continuously monitored and the monitoring details are stored in online pages which is viewed by the officer regularly. </a:t>
            </a:r>
          </a:p>
          <a:p>
            <a:pPr lvl="0" algn="just">
              <a:lnSpc>
                <a:spcPct val="150000"/>
              </a:lnSpc>
            </a:pPr>
            <a:r>
              <a:rPr lang="en-US" sz="2000">
                <a:latin typeface="Times New Roman" pitchFamily="18" charset="0"/>
                <a:cs typeface="Times New Roman" pitchFamily="18" charset="0"/>
              </a:rPr>
              <a:t>The details are stored as a data and this data can be viewed at any time. </a:t>
            </a:r>
          </a:p>
          <a:p>
            <a:pPr lvl="0" algn="just">
              <a:lnSpc>
                <a:spcPct val="150000"/>
              </a:lnSpc>
            </a:pPr>
            <a:r>
              <a:rPr lang="en-US" sz="2000">
                <a:latin typeface="Times New Roman" pitchFamily="18" charset="0"/>
                <a:cs typeface="Times New Roman" pitchFamily="18" charset="0"/>
              </a:rPr>
              <a:t>The </a:t>
            </a:r>
            <a:r>
              <a:rPr lang="en-US" sz="2000" dirty="0">
                <a:latin typeface="Times New Roman" pitchFamily="18" charset="0"/>
                <a:cs typeface="Times New Roman" pitchFamily="18" charset="0"/>
              </a:rPr>
              <a:t>tilt sensor is used to know smuggling or cutting of the tree , the buzzer is used as </a:t>
            </a:r>
            <a:r>
              <a:rPr lang="en-US" sz="2000">
                <a:latin typeface="Times New Roman" pitchFamily="18" charset="0"/>
                <a:cs typeface="Times New Roman" pitchFamily="18" charset="0"/>
              </a:rPr>
              <a:t>a alarm </a:t>
            </a:r>
            <a:r>
              <a:rPr lang="en-US" sz="2000" dirty="0">
                <a:latin typeface="Times New Roman" pitchFamily="18" charset="0"/>
                <a:cs typeface="Times New Roman" pitchFamily="18" charset="0"/>
              </a:rPr>
              <a:t>to notify.</a:t>
            </a:r>
          </a:p>
          <a:p>
            <a:pPr lvl="0" algn="just">
              <a:lnSpc>
                <a:spcPct val="150000"/>
              </a:lnSpc>
            </a:pPr>
            <a:r>
              <a:rPr lang="en-US" sz="2000" dirty="0">
                <a:latin typeface="Times New Roman" pitchFamily="18" charset="0"/>
                <a:cs typeface="Times New Roman" pitchFamily="18" charset="0"/>
              </a:rPr>
              <a:t>The GPS is find the exact location if any forest fire or smuggling or cutting of the tree is happen in the forest.</a:t>
            </a:r>
          </a:p>
          <a:p>
            <a:endParaRPr lang="en-US" dirty="0"/>
          </a:p>
        </p:txBody>
      </p:sp>
      <p:pic>
        <p:nvPicPr>
          <p:cNvPr id="6" name="Picture 5">
            <a:extLst>
              <a:ext uri="{FF2B5EF4-FFF2-40B4-BE49-F238E27FC236}">
                <a16:creationId xmlns:a16="http://schemas.microsoft.com/office/drawing/2014/main" id="{662AF847-32BD-4601-8D05-2B4417240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117675"/>
            <a:ext cx="4170276" cy="2590800"/>
          </a:xfrm>
          <a:prstGeom prst="rect">
            <a:avLst/>
          </a:prstGeom>
        </p:spPr>
      </p:pic>
      <p:pic>
        <p:nvPicPr>
          <p:cNvPr id="4" name="Picture 3">
            <a:extLst>
              <a:ext uri="{FF2B5EF4-FFF2-40B4-BE49-F238E27FC236}">
                <a16:creationId xmlns:a16="http://schemas.microsoft.com/office/drawing/2014/main" id="{62D55F3B-8354-45F6-B85B-F725ED4E3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117674"/>
            <a:ext cx="3904604" cy="25965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7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u="sng" dirty="0">
                <a:latin typeface="Times New Roman" panose="02020603050405020304" pitchFamily="18" charset="0"/>
                <a:cs typeface="Times New Roman" panose="02020603050405020304" pitchFamily="18" charset="0"/>
              </a:rPr>
              <a:t>TECHNOLOGIES / TOOLS USED</a:t>
            </a:r>
            <a:endParaRPr lang="en-US"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14282" y="1268760"/>
            <a:ext cx="8822214" cy="5314602"/>
          </a:xfrm>
        </p:spPr>
        <p:txBody>
          <a:bodyPr>
            <a:noAutofit/>
          </a:bodyPr>
          <a:lstStyle/>
          <a:p>
            <a:pPr marL="0" indent="0" algn="just">
              <a:lnSpc>
                <a:spcPct val="150000"/>
              </a:lnSpc>
              <a:buNone/>
            </a:pPr>
            <a:r>
              <a:rPr lang="en-US" sz="2800" b="1">
                <a:latin typeface="Times New Roman" panose="02020603050405020304" pitchFamily="18" charset="0"/>
                <a:cs typeface="Times New Roman" panose="02020603050405020304" pitchFamily="18" charset="0"/>
              </a:rPr>
              <a:t>IoT Technology with Wireless Sensor Network</a:t>
            </a:r>
          </a:p>
          <a:p>
            <a:pPr marL="0" indent="0" algn="just">
              <a:lnSpc>
                <a:spcPct val="150000"/>
              </a:lnSpc>
              <a:buNone/>
            </a:pPr>
            <a:r>
              <a:rPr lang="en-US" sz="2400" b="0" i="0">
                <a:solidFill>
                  <a:schemeClr val="tx1">
                    <a:lumMod val="95000"/>
                    <a:lumOff val="5000"/>
                  </a:schemeClr>
                </a:solidFill>
                <a:effectLst/>
                <a:latin typeface="Times New Roman" panose="02020603050405020304" pitchFamily="18" charset="0"/>
                <a:cs typeface="Times New Roman" panose="02020603050405020304" pitchFamily="18" charset="0"/>
              </a:rPr>
              <a:t>The Internet of Things (IoT) describes the network of physical objects—“things”—that are embedded with sensors, software, and other technologies for the purpose of connecting and exchanging data with other devices and systems over the internet.</a:t>
            </a:r>
          </a:p>
          <a:p>
            <a:pPr marL="0" indent="0" algn="just">
              <a:lnSpc>
                <a:spcPct val="150000"/>
              </a:lnSpc>
              <a:buNone/>
            </a:pPr>
            <a:r>
              <a:rPr lang="en-US" sz="2400">
                <a:solidFill>
                  <a:schemeClr val="tx1">
                    <a:lumMod val="95000"/>
                    <a:lumOff val="5000"/>
                  </a:schemeClr>
                </a:solidFill>
                <a:latin typeface="Times New Roman" panose="02020603050405020304" pitchFamily="18" charset="0"/>
                <a:cs typeface="Times New Roman" panose="02020603050405020304" pitchFamily="18" charset="0"/>
              </a:rPr>
              <a:t>Tools used are:</a:t>
            </a:r>
          </a:p>
          <a:p>
            <a:pPr algn="just">
              <a:lnSpc>
                <a:spcPct val="150000"/>
              </a:lnSpc>
            </a:pPr>
            <a:r>
              <a:rPr lang="en-US" sz="2400">
                <a:solidFill>
                  <a:schemeClr val="tx1">
                    <a:lumMod val="95000"/>
                    <a:lumOff val="5000"/>
                  </a:schemeClr>
                </a:solidFill>
                <a:latin typeface="Times New Roman" panose="02020603050405020304" pitchFamily="18" charset="0"/>
                <a:cs typeface="Times New Roman" panose="02020603050405020304" pitchFamily="18" charset="0"/>
              </a:rPr>
              <a:t>Arduino IDE</a:t>
            </a:r>
          </a:p>
          <a:p>
            <a:pPr algn="just">
              <a:lnSpc>
                <a:spcPct val="150000"/>
              </a:lnSpc>
            </a:pPr>
            <a:r>
              <a:rPr lang="en-US" sz="2400">
                <a:solidFill>
                  <a:schemeClr val="tx1">
                    <a:lumMod val="95000"/>
                    <a:lumOff val="5000"/>
                  </a:schemeClr>
                </a:solidFill>
                <a:latin typeface="Times New Roman" panose="02020603050405020304" pitchFamily="18" charset="0"/>
                <a:cs typeface="Times New Roman" panose="02020603050405020304" pitchFamily="18" charset="0"/>
              </a:rPr>
              <a:t>Blynk Application</a:t>
            </a:r>
            <a:endParaRPr lang="en-US" sz="2400" dirty="0">
              <a:solidFill>
                <a:schemeClr val="tx1">
                  <a:lumMod val="95000"/>
                  <a:lumOff val="5000"/>
                </a:schemeClr>
              </a:solidFill>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u="sng" dirty="0">
                <a:latin typeface="Times New Roman" panose="02020603050405020304" pitchFamily="18" charset="0"/>
                <a:cs typeface="Times New Roman" panose="02020603050405020304" pitchFamily="18" charset="0"/>
              </a:rPr>
              <a:t>TECHNOLOGIES / TOOLS USED</a:t>
            </a:r>
            <a:endParaRPr lang="en-US"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14282" y="1571612"/>
            <a:ext cx="4857784" cy="4525963"/>
          </a:xfrm>
        </p:spPr>
        <p:txBody>
          <a:bodyPr>
            <a:noAutofit/>
          </a:bodyPr>
          <a:lstStyle/>
          <a:p>
            <a:pPr>
              <a:buNone/>
            </a:pPr>
            <a:r>
              <a:rPr lang="en-US" sz="2600" b="1" dirty="0">
                <a:latin typeface="Times New Roman" pitchFamily="18" charset="0"/>
                <a:cs typeface="Times New Roman" pitchFamily="18" charset="0"/>
              </a:rPr>
              <a:t>HARDWARE REQUIREMENT:</a:t>
            </a:r>
          </a:p>
          <a:p>
            <a:pPr>
              <a:buNone/>
            </a:pP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Arduino</a:t>
            </a:r>
            <a:r>
              <a:rPr lang="en-US" sz="2600" dirty="0">
                <a:latin typeface="Times New Roman" pitchFamily="18" charset="0"/>
                <a:cs typeface="Times New Roman" pitchFamily="18" charset="0"/>
              </a:rPr>
              <a:t> UNO</a:t>
            </a:r>
          </a:p>
          <a:p>
            <a:pPr>
              <a:buNone/>
            </a:pPr>
            <a:r>
              <a:rPr lang="en-US" sz="2600" dirty="0">
                <a:latin typeface="Times New Roman" pitchFamily="18" charset="0"/>
                <a:cs typeface="Times New Roman" pitchFamily="18" charset="0"/>
              </a:rPr>
              <a:t>• Wi-Fi Module (Node MCU)</a:t>
            </a:r>
          </a:p>
          <a:p>
            <a:pPr>
              <a:buNone/>
            </a:pPr>
            <a:r>
              <a:rPr lang="en-US" sz="2600" dirty="0">
                <a:latin typeface="Times New Roman" pitchFamily="18" charset="0"/>
                <a:cs typeface="Times New Roman" pitchFamily="18" charset="0"/>
              </a:rPr>
              <a:t>• Relay</a:t>
            </a:r>
          </a:p>
          <a:p>
            <a:pPr>
              <a:buNone/>
            </a:pPr>
            <a:r>
              <a:rPr lang="en-US" sz="2600" dirty="0">
                <a:latin typeface="Times New Roman" pitchFamily="18" charset="0"/>
                <a:cs typeface="Times New Roman" pitchFamily="18" charset="0"/>
              </a:rPr>
              <a:t>• Water Pump</a:t>
            </a:r>
          </a:p>
          <a:p>
            <a:pPr>
              <a:buNone/>
            </a:pPr>
            <a:r>
              <a:rPr lang="en-US" sz="2600" dirty="0">
                <a:latin typeface="Times New Roman" pitchFamily="18" charset="0"/>
                <a:cs typeface="Times New Roman" pitchFamily="18" charset="0"/>
              </a:rPr>
              <a:t>• Buzzer</a:t>
            </a:r>
          </a:p>
          <a:p>
            <a:pPr>
              <a:buNone/>
            </a:pPr>
            <a:r>
              <a:rPr lang="en-US" sz="2600" dirty="0">
                <a:latin typeface="Times New Roman" pitchFamily="18" charset="0"/>
                <a:cs typeface="Times New Roman" pitchFamily="18" charset="0"/>
              </a:rPr>
              <a:t>• Tilt Sensor</a:t>
            </a:r>
          </a:p>
          <a:p>
            <a:pPr>
              <a:buNone/>
            </a:pPr>
            <a:r>
              <a:rPr lang="en-US" sz="2600" dirty="0">
                <a:latin typeface="Times New Roman" pitchFamily="18" charset="0"/>
                <a:cs typeface="Times New Roman" pitchFamily="18" charset="0"/>
              </a:rPr>
              <a:t>• GPS module</a:t>
            </a:r>
          </a:p>
          <a:p>
            <a:pPr>
              <a:buNone/>
            </a:pPr>
            <a:r>
              <a:rPr lang="en-US" sz="2600" dirty="0">
                <a:latin typeface="Times New Roman" pitchFamily="18" charset="0"/>
                <a:cs typeface="Times New Roman" pitchFamily="18" charset="0"/>
              </a:rPr>
              <a:t>• Fire Sensor</a:t>
            </a:r>
          </a:p>
          <a:p>
            <a:pPr>
              <a:buNone/>
            </a:pPr>
            <a:endParaRPr lang="en-US" sz="2600" dirty="0">
              <a:latin typeface="Times New Roman" pitchFamily="18" charset="0"/>
              <a:cs typeface="Times New Roman" pitchFamily="18" charset="0"/>
            </a:endParaRPr>
          </a:p>
        </p:txBody>
      </p:sp>
      <p:sp>
        <p:nvSpPr>
          <p:cNvPr id="5" name="TextBox 4"/>
          <p:cNvSpPr txBox="1"/>
          <p:nvPr/>
        </p:nvSpPr>
        <p:spPr>
          <a:xfrm>
            <a:off x="4286248" y="3286124"/>
            <a:ext cx="5072098" cy="1292662"/>
          </a:xfrm>
          <a:prstGeom prst="rect">
            <a:avLst/>
          </a:prstGeom>
          <a:noFill/>
        </p:spPr>
        <p:txBody>
          <a:bodyPr wrap="square" rtlCol="0">
            <a:spAutoFit/>
          </a:bodyPr>
          <a:lstStyle/>
          <a:p>
            <a:pPr>
              <a:buNone/>
            </a:pPr>
            <a:r>
              <a:rPr lang="en-US" sz="2600" b="1" dirty="0">
                <a:latin typeface="Times New Roman" pitchFamily="18" charset="0"/>
                <a:cs typeface="Times New Roman" pitchFamily="18" charset="0"/>
              </a:rPr>
              <a:t>SOFTWARE REQUIREMENT:</a:t>
            </a:r>
          </a:p>
          <a:p>
            <a:pPr>
              <a:buNone/>
            </a:pP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Arduino</a:t>
            </a:r>
            <a:r>
              <a:rPr lang="en-US" sz="2600" dirty="0">
                <a:latin typeface="Times New Roman" pitchFamily="18" charset="0"/>
                <a:cs typeface="Times New Roman" pitchFamily="18" charset="0"/>
              </a:rPr>
              <a:t> IDE</a:t>
            </a:r>
          </a:p>
          <a:p>
            <a:pPr>
              <a:buNone/>
            </a:pP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Blynk</a:t>
            </a:r>
            <a:r>
              <a:rPr lang="en-US" sz="2600" dirty="0">
                <a:latin typeface="Times New Roman" pitchFamily="18" charset="0"/>
                <a:cs typeface="Times New Roman" pitchFamily="18" charset="0"/>
              </a:rPr>
              <a:t> Application</a:t>
            </a:r>
          </a:p>
        </p:txBody>
      </p:sp>
    </p:spTree>
    <p:extLst>
      <p:ext uri="{BB962C8B-B14F-4D97-AF65-F5344CB8AC3E}">
        <p14:creationId xmlns:p14="http://schemas.microsoft.com/office/powerpoint/2010/main" val="3297576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IMPLEMENTATION OF MODULES WITH CODE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marL="0" indent="0" algn="just">
              <a:lnSpc>
                <a:spcPct val="150000"/>
              </a:lnSpc>
              <a:buNone/>
            </a:pPr>
            <a:r>
              <a:rPr lang="en-US">
                <a:latin typeface="Times New Roman" panose="02020603050405020304" pitchFamily="18" charset="0"/>
                <a:cs typeface="Times New Roman" panose="02020603050405020304" pitchFamily="18" charset="0"/>
              </a:rPr>
              <a:t>We are having Two modules in our Project</a:t>
            </a:r>
          </a:p>
          <a:p>
            <a:pPr algn="just">
              <a:lnSpc>
                <a:spcPct val="150000"/>
              </a:lnSpc>
            </a:pPr>
            <a:r>
              <a:rPr lang="en-US">
                <a:latin typeface="Times New Roman" panose="02020603050405020304" pitchFamily="18" charset="0"/>
                <a:cs typeface="Times New Roman" panose="02020603050405020304" pitchFamily="18" charset="0"/>
              </a:rPr>
              <a:t>In first module we are connecting a wireless sensors i.e., the Tilt sensor to detect a tree falling and Fire sensor to detect a forest fire if anyone of this is activated we will get the notification in the Blynk Application and Buzzer also turn on at a time we can turn on the water pump if fire is detected through the mobile phone.</a:t>
            </a:r>
          </a:p>
          <a:p>
            <a:pPr algn="just">
              <a:lnSpc>
                <a:spcPct val="150000"/>
              </a:lnSpc>
            </a:pPr>
            <a:r>
              <a:rPr lang="en-US">
                <a:latin typeface="Times New Roman" panose="02020603050405020304" pitchFamily="18" charset="0"/>
                <a:cs typeface="Times New Roman" panose="02020603050405020304" pitchFamily="18" charset="0"/>
              </a:rPr>
              <a:t>In the second module we will get the exact location of the place where smuggling of tree or falling of tree had happen and also the location of forest fire place through the Blynk Mobile application.</a:t>
            </a:r>
          </a:p>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pic>
        <p:nvPicPr>
          <p:cNvPr id="61448" name="Picture 8" descr="Digital Photo Camera Vector - Camera Logo Symbol Png PNG Image |  Transparent PNG Free Download on SeekPNG"/>
          <p:cNvPicPr>
            <a:picLocks noChangeAspect="1" noChangeArrowheads="1"/>
          </p:cNvPicPr>
          <p:nvPr/>
        </p:nvPicPr>
        <p:blipFill>
          <a:blip r:embed="rId3"/>
          <a:srcRect/>
          <a:stretch>
            <a:fillRect/>
          </a:stretch>
        </p:blipFill>
        <p:spPr bwMode="auto">
          <a:xfrm>
            <a:off x="5796136" y="252379"/>
            <a:ext cx="2449982" cy="1209698"/>
          </a:xfrm>
          <a:prstGeom prst="rect">
            <a:avLst/>
          </a:prstGeom>
          <a:noFill/>
        </p:spPr>
      </p:pic>
      <p:sp>
        <p:nvSpPr>
          <p:cNvPr id="2" name="Title 1"/>
          <p:cNvSpPr>
            <a:spLocks noGrp="1"/>
          </p:cNvSpPr>
          <p:nvPr>
            <p:ph type="title"/>
          </p:nvPr>
        </p:nvSpPr>
        <p:spPr>
          <a:xfrm>
            <a:off x="571472" y="285728"/>
            <a:ext cx="6157898" cy="1143000"/>
          </a:xfrm>
        </p:spPr>
        <p:txBody>
          <a:bodyPr>
            <a:normAutofit fontScale="90000"/>
          </a:bodyPr>
          <a:lstStyle/>
          <a:p>
            <a:r>
              <a:rPr lang="en-IN">
                <a:latin typeface="Times New Roman" panose="02020603050405020304" pitchFamily="18" charset="0"/>
                <a:cs typeface="Times New Roman" panose="02020603050405020304" pitchFamily="18" charset="0"/>
              </a:rPr>
              <a:t>MODULE 1 SNAPSHOTS</a:t>
            </a:r>
            <a:endParaRPr lang="en-US" dirty="0">
              <a:latin typeface="Times New Roman" panose="02020603050405020304" pitchFamily="18" charset="0"/>
              <a:cs typeface="Times New Roman" panose="02020603050405020304" pitchFamily="18" charset="0"/>
            </a:endParaRPr>
          </a:p>
        </p:txBody>
      </p:sp>
      <p:sp>
        <p:nvSpPr>
          <p:cNvPr id="61442" name="AutoShape 2" descr="Creative Black Camera Logo Design Symbol Vector Illustration Stock Vector  Image &amp; Art - Ala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Creative Black Camera Logo Design Symbol Vector Illustration Stock Vector  Image &amp; Art - Ala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6" name="AutoShape 6" descr="Creative black camera logo design symbol Vector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Content Placeholder 6">
            <a:extLst>
              <a:ext uri="{FF2B5EF4-FFF2-40B4-BE49-F238E27FC236}">
                <a16:creationId xmlns:a16="http://schemas.microsoft.com/office/drawing/2014/main" id="{20B009C0-EA36-47E1-B593-6C34B76508E5}"/>
              </a:ext>
            </a:extLst>
          </p:cNvPr>
          <p:cNvPicPr>
            <a:picLocks noGrp="1" noChangeAspect="1"/>
          </p:cNvPicPr>
          <p:nvPr>
            <p:ph idx="1"/>
          </p:nvPr>
        </p:nvPicPr>
        <p:blipFill>
          <a:blip r:embed="rId4"/>
          <a:stretch>
            <a:fillRect/>
          </a:stretch>
        </p:blipFill>
        <p:spPr>
          <a:xfrm>
            <a:off x="155576" y="1700809"/>
            <a:ext cx="3068538" cy="3456384"/>
          </a:xfrm>
        </p:spPr>
      </p:pic>
      <p:pic>
        <p:nvPicPr>
          <p:cNvPr id="9" name="Picture 8">
            <a:extLst>
              <a:ext uri="{FF2B5EF4-FFF2-40B4-BE49-F238E27FC236}">
                <a16:creationId xmlns:a16="http://schemas.microsoft.com/office/drawing/2014/main" id="{E667B528-EF20-42E7-8EDC-546C02FE5BF7}"/>
              </a:ext>
            </a:extLst>
          </p:cNvPr>
          <p:cNvPicPr>
            <a:picLocks noChangeAspect="1"/>
          </p:cNvPicPr>
          <p:nvPr/>
        </p:nvPicPr>
        <p:blipFill>
          <a:blip r:embed="rId5"/>
          <a:stretch>
            <a:fillRect/>
          </a:stretch>
        </p:blipFill>
        <p:spPr>
          <a:xfrm>
            <a:off x="3224114" y="1734158"/>
            <a:ext cx="2785783" cy="3456384"/>
          </a:xfrm>
          <a:prstGeom prst="rect">
            <a:avLst/>
          </a:prstGeom>
        </p:spPr>
      </p:pic>
      <p:pic>
        <p:nvPicPr>
          <p:cNvPr id="10" name="Picture 9">
            <a:extLst>
              <a:ext uri="{FF2B5EF4-FFF2-40B4-BE49-F238E27FC236}">
                <a16:creationId xmlns:a16="http://schemas.microsoft.com/office/drawing/2014/main" id="{08CE88C9-7220-42BA-BA30-2A2AFE7E73F1}"/>
              </a:ext>
            </a:extLst>
          </p:cNvPr>
          <p:cNvPicPr>
            <a:picLocks noChangeAspect="1"/>
          </p:cNvPicPr>
          <p:nvPr/>
        </p:nvPicPr>
        <p:blipFill>
          <a:blip r:embed="rId6"/>
          <a:stretch>
            <a:fillRect/>
          </a:stretch>
        </p:blipFill>
        <p:spPr>
          <a:xfrm>
            <a:off x="6009897" y="1952178"/>
            <a:ext cx="3149502" cy="32717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pic>
        <p:nvPicPr>
          <p:cNvPr id="61448" name="Picture 8" descr="Digital Photo Camera Vector - Camera Logo Symbol Png PNG Image |  Transparent PNG Free Download on SeekPNG"/>
          <p:cNvPicPr>
            <a:picLocks noChangeAspect="1" noChangeArrowheads="1"/>
          </p:cNvPicPr>
          <p:nvPr/>
        </p:nvPicPr>
        <p:blipFill>
          <a:blip r:embed="rId3"/>
          <a:srcRect/>
          <a:stretch>
            <a:fillRect/>
          </a:stretch>
        </p:blipFill>
        <p:spPr bwMode="auto">
          <a:xfrm>
            <a:off x="5796136" y="252379"/>
            <a:ext cx="2449982" cy="1209698"/>
          </a:xfrm>
          <a:prstGeom prst="rect">
            <a:avLst/>
          </a:prstGeom>
          <a:noFill/>
        </p:spPr>
      </p:pic>
      <p:sp>
        <p:nvSpPr>
          <p:cNvPr id="2" name="Title 1"/>
          <p:cNvSpPr>
            <a:spLocks noGrp="1"/>
          </p:cNvSpPr>
          <p:nvPr>
            <p:ph type="title"/>
          </p:nvPr>
        </p:nvSpPr>
        <p:spPr>
          <a:xfrm>
            <a:off x="571472" y="285728"/>
            <a:ext cx="6157898" cy="1143000"/>
          </a:xfrm>
        </p:spPr>
        <p:txBody>
          <a:bodyPr>
            <a:normAutofit fontScale="90000"/>
          </a:bodyPr>
          <a:lstStyle/>
          <a:p>
            <a:r>
              <a:rPr lang="en-IN">
                <a:latin typeface="Times New Roman" panose="02020603050405020304" pitchFamily="18" charset="0"/>
                <a:cs typeface="Times New Roman" panose="02020603050405020304" pitchFamily="18" charset="0"/>
              </a:rPr>
              <a:t>MODULE 2 SNAPSHOTS</a:t>
            </a:r>
            <a:endParaRPr lang="en-US" dirty="0">
              <a:latin typeface="Times New Roman" panose="02020603050405020304" pitchFamily="18" charset="0"/>
              <a:cs typeface="Times New Roman" panose="02020603050405020304" pitchFamily="18" charset="0"/>
            </a:endParaRPr>
          </a:p>
        </p:txBody>
      </p:sp>
      <p:sp>
        <p:nvSpPr>
          <p:cNvPr id="61442" name="AutoShape 2" descr="Creative Black Camera Logo Design Symbol Vector Illustration Stock Vector  Image &amp; Art - Ala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Creative Black Camera Logo Design Symbol Vector Illustration Stock Vector  Image &amp; Art - Alam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6" name="AutoShape 6" descr="Creative black camera logo design symbol Vector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Content Placeholder 6">
            <a:extLst>
              <a:ext uri="{FF2B5EF4-FFF2-40B4-BE49-F238E27FC236}">
                <a16:creationId xmlns:a16="http://schemas.microsoft.com/office/drawing/2014/main" id="{4DCB0E51-D1D8-4CF7-BD1F-4502D7C25E1E}"/>
              </a:ext>
            </a:extLst>
          </p:cNvPr>
          <p:cNvPicPr>
            <a:picLocks noGrp="1" noChangeAspect="1"/>
          </p:cNvPicPr>
          <p:nvPr>
            <p:ph idx="1"/>
          </p:nvPr>
        </p:nvPicPr>
        <p:blipFill>
          <a:blip r:embed="rId4"/>
          <a:stretch>
            <a:fillRect/>
          </a:stretch>
        </p:blipFill>
        <p:spPr>
          <a:xfrm>
            <a:off x="225682" y="1988840"/>
            <a:ext cx="3424739" cy="3847842"/>
          </a:xfrm>
        </p:spPr>
      </p:pic>
      <p:pic>
        <p:nvPicPr>
          <p:cNvPr id="13" name="Picture 12">
            <a:extLst>
              <a:ext uri="{FF2B5EF4-FFF2-40B4-BE49-F238E27FC236}">
                <a16:creationId xmlns:a16="http://schemas.microsoft.com/office/drawing/2014/main" id="{119354EA-C784-4ADA-B1BB-261A84E55D53}"/>
              </a:ext>
            </a:extLst>
          </p:cNvPr>
          <p:cNvPicPr>
            <a:picLocks noChangeAspect="1"/>
          </p:cNvPicPr>
          <p:nvPr/>
        </p:nvPicPr>
        <p:blipFill>
          <a:blip r:embed="rId5"/>
          <a:stretch>
            <a:fillRect/>
          </a:stretch>
        </p:blipFill>
        <p:spPr>
          <a:xfrm>
            <a:off x="4788024" y="2000249"/>
            <a:ext cx="3744416" cy="3900489"/>
          </a:xfrm>
          <a:prstGeom prst="rect">
            <a:avLst/>
          </a:prstGeom>
        </p:spPr>
      </p:pic>
    </p:spTree>
    <p:extLst>
      <p:ext uri="{BB962C8B-B14F-4D97-AF65-F5344CB8AC3E}">
        <p14:creationId xmlns:p14="http://schemas.microsoft.com/office/powerpoint/2010/main" val="178800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4000" b="-4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31520" y="1650702"/>
            <a:ext cx="7680960" cy="4876800"/>
          </a:xfrm>
        </p:spPr>
        <p:txBody>
          <a:bodyPr>
            <a:noAutofit/>
          </a:bodyPr>
          <a:lstStyle/>
          <a:p>
            <a:pPr lvl="0" algn="just">
              <a:lnSpc>
                <a:spcPct val="107000"/>
              </a:lnSpc>
              <a:buFont typeface="Symbol" panose="05050102010706020507" pitchFamily="18" charset="2"/>
              <a:buChar char=""/>
            </a:pPr>
            <a:r>
              <a:rPr lang="en-US" sz="3000" dirty="0">
                <a:solidFill>
                  <a:schemeClr val="tx2"/>
                </a:solidFill>
                <a:latin typeface="Times New Roman" pitchFamily="18" charset="0"/>
                <a:cs typeface="Times New Roman" pitchFamily="18" charset="0"/>
              </a:rPr>
              <a:t>Introduction</a:t>
            </a:r>
          </a:p>
          <a:p>
            <a:pPr lvl="0" algn="just">
              <a:lnSpc>
                <a:spcPct val="107000"/>
              </a:lnSpc>
              <a:buFont typeface="Symbol" panose="05050102010706020507" pitchFamily="18" charset="2"/>
              <a:buChar char=""/>
            </a:pPr>
            <a:r>
              <a:rPr lang="en-US" sz="3000" dirty="0">
                <a:solidFill>
                  <a:schemeClr val="tx2"/>
                </a:solidFill>
                <a:latin typeface="Times New Roman" pitchFamily="18" charset="0"/>
                <a:cs typeface="Times New Roman" pitchFamily="18" charset="0"/>
              </a:rPr>
              <a:t>Comparison with similar work</a:t>
            </a:r>
          </a:p>
          <a:p>
            <a:pPr lvl="0" algn="just">
              <a:lnSpc>
                <a:spcPct val="107000"/>
              </a:lnSpc>
              <a:buFont typeface="Symbol" panose="05050102010706020507" pitchFamily="18" charset="2"/>
              <a:buChar char=""/>
            </a:pPr>
            <a:r>
              <a:rPr lang="en-US" sz="3000" dirty="0">
                <a:solidFill>
                  <a:schemeClr val="tx2"/>
                </a:solidFill>
                <a:latin typeface="Times New Roman" pitchFamily="18" charset="0"/>
                <a:cs typeface="Times New Roman" pitchFamily="18" charset="0"/>
              </a:rPr>
              <a:t>Problem Statement and Objectives</a:t>
            </a:r>
          </a:p>
          <a:p>
            <a:pPr lvl="0" algn="just">
              <a:lnSpc>
                <a:spcPct val="107000"/>
              </a:lnSpc>
              <a:buFont typeface="Symbol" panose="05050102010706020507" pitchFamily="18" charset="2"/>
              <a:buChar char=""/>
            </a:pPr>
            <a:r>
              <a:rPr lang="en-US" sz="3000" dirty="0">
                <a:solidFill>
                  <a:schemeClr val="tx2"/>
                </a:solidFill>
                <a:latin typeface="Times New Roman" pitchFamily="18" charset="0"/>
                <a:cs typeface="Times New Roman" pitchFamily="18" charset="0"/>
              </a:rPr>
              <a:t>Methodology Proposed / Design</a:t>
            </a:r>
          </a:p>
          <a:p>
            <a:pPr lvl="0" algn="just">
              <a:lnSpc>
                <a:spcPct val="107000"/>
              </a:lnSpc>
              <a:buFont typeface="Symbol" panose="05050102010706020507" pitchFamily="18" charset="2"/>
              <a:buChar char=""/>
            </a:pPr>
            <a:r>
              <a:rPr lang="en-US" sz="3000" dirty="0">
                <a:solidFill>
                  <a:schemeClr val="tx2"/>
                </a:solidFill>
                <a:latin typeface="Times New Roman" pitchFamily="18" charset="0"/>
                <a:cs typeface="Times New Roman" pitchFamily="18" charset="0"/>
              </a:rPr>
              <a:t>Technologies / Tools Used</a:t>
            </a:r>
          </a:p>
          <a:p>
            <a:pPr lvl="0" algn="just">
              <a:lnSpc>
                <a:spcPct val="107000"/>
              </a:lnSpc>
              <a:buFont typeface="Symbol" panose="05050102010706020507" pitchFamily="18" charset="2"/>
              <a:buChar char=""/>
            </a:pPr>
            <a:r>
              <a:rPr lang="en-US" sz="3000" dirty="0">
                <a:solidFill>
                  <a:schemeClr val="tx2"/>
                </a:solidFill>
                <a:latin typeface="Times New Roman" pitchFamily="18" charset="0"/>
                <a:cs typeface="Times New Roman" pitchFamily="18" charset="0"/>
              </a:rPr>
              <a:t>Implementation of Modules with codes</a:t>
            </a:r>
          </a:p>
          <a:p>
            <a:pPr lvl="0" algn="just">
              <a:lnSpc>
                <a:spcPct val="107000"/>
              </a:lnSpc>
              <a:buFont typeface="Symbol" panose="05050102010706020507" pitchFamily="18" charset="2"/>
              <a:buChar char=""/>
            </a:pPr>
            <a:r>
              <a:rPr lang="en-US" sz="3000" dirty="0">
                <a:solidFill>
                  <a:schemeClr val="tx2"/>
                </a:solidFill>
                <a:latin typeface="Times New Roman" pitchFamily="18" charset="0"/>
                <a:cs typeface="Times New Roman" pitchFamily="18" charset="0"/>
              </a:rPr>
              <a:t>Snapshots</a:t>
            </a:r>
          </a:p>
          <a:p>
            <a:pPr lvl="0" algn="just">
              <a:lnSpc>
                <a:spcPct val="107000"/>
              </a:lnSpc>
              <a:buFont typeface="Symbol" panose="05050102010706020507" pitchFamily="18" charset="2"/>
              <a:buChar char=""/>
            </a:pPr>
            <a:r>
              <a:rPr lang="en-US" sz="3000" dirty="0">
                <a:solidFill>
                  <a:schemeClr val="tx2"/>
                </a:solidFill>
                <a:latin typeface="Times New Roman" pitchFamily="18" charset="0"/>
                <a:cs typeface="Times New Roman" pitchFamily="18" charset="0"/>
              </a:rPr>
              <a:t>References</a:t>
            </a:r>
          </a:p>
        </p:txBody>
      </p:sp>
      <p:pic>
        <p:nvPicPr>
          <p:cNvPr id="7" name="Picture 6">
            <a:extLst>
              <a:ext uri="{FF2B5EF4-FFF2-40B4-BE49-F238E27FC236}">
                <a16:creationId xmlns:a16="http://schemas.microsoft.com/office/drawing/2014/main" id="{1CBBCB45-8F9C-4A3B-A0D8-39E449113CE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784" b="98649" l="4692" r="94135">
                        <a14:foregroundMark x1="86510" y1="47973" x2="88856" y2="80405"/>
                        <a14:foregroundMark x1="90029" y1="43919" x2="91202" y2="98649"/>
                        <a14:foregroundMark x1="89443" y1="54054" x2="91496" y2="74324"/>
                        <a14:foregroundMark x1="92669" y1="41216" x2="94135" y2="77703"/>
                        <a14:foregroundMark x1="6452" y1="45270" x2="5865" y2="67568"/>
                        <a14:foregroundMark x1="5572" y1="47297" x2="4692" y2="62838"/>
                      </a14:backgroundRemoval>
                    </a14:imgEffect>
                  </a14:imgLayer>
                </a14:imgProps>
              </a:ext>
              <a:ext uri="{28A0092B-C50C-407E-A947-70E740481C1C}">
                <a14:useLocalDpi xmlns:a14="http://schemas.microsoft.com/office/drawing/2010/main" val="0"/>
              </a:ext>
            </a:extLst>
          </a:blip>
          <a:stretch>
            <a:fillRect/>
          </a:stretch>
        </p:blipFill>
        <p:spPr>
          <a:xfrm>
            <a:off x="304800" y="228600"/>
            <a:ext cx="3276600" cy="14221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39762"/>
          </a:xfrm>
        </p:spPr>
        <p:txBody>
          <a:bodyPr>
            <a:normAutofit fontScale="90000"/>
          </a:bodyPr>
          <a:lstStyle/>
          <a:p>
            <a:r>
              <a:rPr lang="en-US" dirty="0">
                <a:solidFill>
                  <a:srgbClr val="FF0000"/>
                </a:solidFill>
                <a:latin typeface="Times New Roman" pitchFamily="18" charset="0"/>
                <a:cs typeface="Times New Roman" pitchFamily="18" charset="0"/>
              </a:rPr>
              <a:t>REFERENCES</a:t>
            </a:r>
            <a:br>
              <a:rPr lang="en-US" dirty="0">
                <a:solidFill>
                  <a:srgbClr val="FF0000"/>
                </a:solidFill>
                <a:latin typeface="Times New Roman" pitchFamily="18" charset="0"/>
                <a:cs typeface="Times New Roman" pitchFamily="18" charset="0"/>
              </a:rPr>
            </a:br>
            <a:endParaRPr lang="en-US" dirty="0">
              <a:solidFill>
                <a:srgbClr val="FF0000"/>
              </a:solidFill>
            </a:endParaRPr>
          </a:p>
        </p:txBody>
      </p:sp>
      <p:sp>
        <p:nvSpPr>
          <p:cNvPr id="3" name="Content Placeholder 2"/>
          <p:cNvSpPr>
            <a:spLocks noGrp="1"/>
          </p:cNvSpPr>
          <p:nvPr>
            <p:ph idx="1"/>
          </p:nvPr>
        </p:nvSpPr>
        <p:spPr>
          <a:xfrm>
            <a:off x="266700" y="873409"/>
            <a:ext cx="8610600" cy="5943600"/>
          </a:xfrm>
        </p:spPr>
        <p:txBody>
          <a:bodyPr>
            <a:normAutofit fontScale="47500" lnSpcReduction="20000"/>
          </a:bodyPr>
          <a:lstStyle/>
          <a:p>
            <a:pPr algn="just">
              <a:lnSpc>
                <a:spcPct val="170000"/>
              </a:lnSpc>
              <a:buNone/>
            </a:pPr>
            <a:r>
              <a:rPr lang="en-US" sz="4300" dirty="0">
                <a:latin typeface="Times New Roman" pitchFamily="18" charset="0"/>
                <a:cs typeface="Times New Roman" pitchFamily="18" charset="0"/>
              </a:rPr>
              <a:t>[1] Journal /Article /Paper </a:t>
            </a:r>
            <a:r>
              <a:rPr lang="en-US" sz="4300" dirty="0" err="1">
                <a:latin typeface="Times New Roman" pitchFamily="18" charset="0"/>
                <a:cs typeface="Times New Roman" pitchFamily="18" charset="0"/>
              </a:rPr>
              <a:t>Hameem</a:t>
            </a:r>
            <a:r>
              <a:rPr lang="en-US" sz="4300" dirty="0">
                <a:latin typeface="Times New Roman" pitchFamily="18" charset="0"/>
                <a:cs typeface="Times New Roman" pitchFamily="18" charset="0"/>
              </a:rPr>
              <a:t> C </a:t>
            </a:r>
            <a:r>
              <a:rPr lang="en-US" sz="4300" dirty="0" err="1">
                <a:latin typeface="Times New Roman" pitchFamily="18" charset="0"/>
                <a:cs typeface="Times New Roman" pitchFamily="18" charset="0"/>
              </a:rPr>
              <a:t>Hamza</a:t>
            </a:r>
            <a:r>
              <a:rPr lang="en-US" sz="4300" dirty="0">
                <a:latin typeface="Times New Roman" pitchFamily="18" charset="0"/>
                <a:cs typeface="Times New Roman" pitchFamily="18" charset="0"/>
              </a:rPr>
              <a:t> Tree Theft Control System 2013 Texas Instruments India Educators Conference. </a:t>
            </a:r>
          </a:p>
          <a:p>
            <a:pPr algn="just">
              <a:lnSpc>
                <a:spcPct val="170000"/>
              </a:lnSpc>
              <a:buNone/>
            </a:pPr>
            <a:r>
              <a:rPr lang="en-US" sz="4300" dirty="0">
                <a:latin typeface="Times New Roman" pitchFamily="18" charset="0"/>
                <a:cs typeface="Times New Roman" pitchFamily="18" charset="0"/>
              </a:rPr>
              <a:t>[2] </a:t>
            </a:r>
            <a:r>
              <a:rPr lang="en-US" sz="4300" dirty="0" err="1">
                <a:latin typeface="Times New Roman" pitchFamily="18" charset="0"/>
                <a:cs typeface="Times New Roman" pitchFamily="18" charset="0"/>
              </a:rPr>
              <a:t>Ghousia</a:t>
            </a:r>
            <a:r>
              <a:rPr lang="en-US" sz="4300" dirty="0">
                <a:latin typeface="Times New Roman" pitchFamily="18" charset="0"/>
                <a:cs typeface="Times New Roman" pitchFamily="18" charset="0"/>
              </a:rPr>
              <a:t> Sultana B IOT Based Anti-Poaching Alarm System for Trees in Forest using Wireless Sensor Network Volume 9, Special Issue No. 3, May 2018.</a:t>
            </a:r>
          </a:p>
          <a:p>
            <a:pPr algn="just">
              <a:lnSpc>
                <a:spcPct val="170000"/>
              </a:lnSpc>
              <a:buNone/>
            </a:pPr>
            <a:r>
              <a:rPr lang="en-US" sz="4300">
                <a:latin typeface="Times New Roman" pitchFamily="18" charset="0"/>
                <a:cs typeface="Times New Roman" pitchFamily="18" charset="0"/>
              </a:rPr>
              <a:t>[</a:t>
            </a:r>
            <a:r>
              <a:rPr lang="en-US" sz="4300" dirty="0">
                <a:latin typeface="Times New Roman" pitchFamily="18" charset="0"/>
                <a:cs typeface="Times New Roman" pitchFamily="18" charset="0"/>
              </a:rPr>
              <a:t>3] </a:t>
            </a:r>
            <a:r>
              <a:rPr lang="en-US" sz="4300" dirty="0" err="1">
                <a:latin typeface="Times New Roman" pitchFamily="18" charset="0"/>
                <a:cs typeface="Times New Roman" pitchFamily="18" charset="0"/>
              </a:rPr>
              <a:t>Subhashini</a:t>
            </a:r>
            <a:r>
              <a:rPr lang="en-US" sz="4300" dirty="0">
                <a:latin typeface="Times New Roman" pitchFamily="18" charset="0"/>
                <a:cs typeface="Times New Roman" pitchFamily="18" charset="0"/>
              </a:rPr>
              <a:t> A Smuggling preventions system for trees in forest using IOT Chennai International journal of scientific research and innovations IX (2018) 15-22. </a:t>
            </a:r>
          </a:p>
          <a:p>
            <a:pPr algn="just">
              <a:lnSpc>
                <a:spcPct val="170000"/>
              </a:lnSpc>
              <a:buNone/>
            </a:pPr>
            <a:r>
              <a:rPr lang="en-US" sz="4300" dirty="0">
                <a:latin typeface="Times New Roman" pitchFamily="18" charset="0"/>
                <a:cs typeface="Times New Roman" pitchFamily="18" charset="0"/>
              </a:rPr>
              <a:t>[4] </a:t>
            </a:r>
            <a:r>
              <a:rPr lang="en-US" sz="4300" dirty="0" err="1">
                <a:latin typeface="Times New Roman" pitchFamily="18" charset="0"/>
                <a:cs typeface="Times New Roman" pitchFamily="18" charset="0"/>
              </a:rPr>
              <a:t>Mr</a:t>
            </a:r>
            <a:r>
              <a:rPr lang="en-US" sz="4300" dirty="0">
                <a:latin typeface="Times New Roman" pitchFamily="18" charset="0"/>
                <a:cs typeface="Times New Roman" pitchFamily="18" charset="0"/>
              </a:rPr>
              <a:t> V. </a:t>
            </a:r>
            <a:r>
              <a:rPr lang="en-US" sz="4300" dirty="0" err="1">
                <a:latin typeface="Times New Roman" pitchFamily="18" charset="0"/>
                <a:cs typeface="Times New Roman" pitchFamily="18" charset="0"/>
              </a:rPr>
              <a:t>Narasimman</a:t>
            </a:r>
            <a:r>
              <a:rPr lang="en-US" sz="4300" dirty="0">
                <a:latin typeface="Times New Roman" pitchFamily="18" charset="0"/>
                <a:cs typeface="Times New Roman" pitchFamily="18" charset="0"/>
              </a:rPr>
              <a:t> </a:t>
            </a:r>
            <a:r>
              <a:rPr lang="en-US" sz="4300" dirty="0" err="1">
                <a:latin typeface="Times New Roman" pitchFamily="18" charset="0"/>
                <a:cs typeface="Times New Roman" pitchFamily="18" charset="0"/>
              </a:rPr>
              <a:t>Asst.Prof</a:t>
            </a:r>
            <a:r>
              <a:rPr lang="en-US" sz="4300" dirty="0">
                <a:latin typeface="Times New Roman" pitchFamily="18" charset="0"/>
                <a:cs typeface="Times New Roman" pitchFamily="18" charset="0"/>
              </a:rPr>
              <a:t> Design of a WSN node for forest trees against poaching.</a:t>
            </a:r>
          </a:p>
          <a:p>
            <a:pPr algn="just">
              <a:lnSpc>
                <a:spcPct val="170000"/>
              </a:lnSpc>
              <a:buNone/>
            </a:pPr>
            <a:r>
              <a:rPr lang="en-US" sz="4300">
                <a:latin typeface="Times New Roman" pitchFamily="18" charset="0"/>
                <a:cs typeface="Times New Roman" pitchFamily="18" charset="0"/>
              </a:rPr>
              <a:t>[</a:t>
            </a:r>
            <a:r>
              <a:rPr lang="en-US" sz="4300" dirty="0">
                <a:latin typeface="Times New Roman" pitchFamily="18" charset="0"/>
                <a:cs typeface="Times New Roman" pitchFamily="18" charset="0"/>
              </a:rPr>
              <a:t>5] B S </a:t>
            </a:r>
            <a:r>
              <a:rPr lang="en-US" sz="4300" dirty="0" err="1">
                <a:latin typeface="Times New Roman" pitchFamily="18" charset="0"/>
                <a:cs typeface="Times New Roman" pitchFamily="18" charset="0"/>
              </a:rPr>
              <a:t>Sudha</a:t>
            </a:r>
            <a:r>
              <a:rPr lang="en-US" sz="4300" dirty="0">
                <a:latin typeface="Times New Roman" pitchFamily="18" charset="0"/>
                <a:cs typeface="Times New Roman" pitchFamily="18" charset="0"/>
              </a:rPr>
              <a:t> </a:t>
            </a:r>
            <a:r>
              <a:rPr lang="en-US" sz="4300" dirty="0" err="1">
                <a:latin typeface="Times New Roman" pitchFamily="18" charset="0"/>
                <a:cs typeface="Times New Roman" pitchFamily="18" charset="0"/>
              </a:rPr>
              <a:t>Yogitha</a:t>
            </a:r>
            <a:r>
              <a:rPr lang="en-US" sz="4300" dirty="0">
                <a:latin typeface="Times New Roman" pitchFamily="18" charset="0"/>
                <a:cs typeface="Times New Roman" pitchFamily="18" charset="0"/>
              </a:rPr>
              <a:t> Forest monitoring system using Wireless Sensor Network Volume 4, Issue 4 April2018.</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fontScale="92500"/>
          </a:bodyPr>
          <a:lstStyle/>
          <a:p>
            <a:pPr algn="just">
              <a:lnSpc>
                <a:spcPct val="150000"/>
              </a:lnSpc>
              <a:buNone/>
            </a:pPr>
            <a:r>
              <a:rPr lang="en-US" sz="2000" dirty="0">
                <a:solidFill>
                  <a:schemeClr val="tx1">
                    <a:lumMod val="95000"/>
                    <a:lumOff val="5000"/>
                  </a:schemeClr>
                </a:solidFill>
                <a:latin typeface="Times New Roman" pitchFamily="18" charset="0"/>
                <a:cs typeface="Times New Roman" pitchFamily="18" charset="0"/>
              </a:rPr>
              <a:t>[6] M. Lee, </a:t>
            </a:r>
            <a:r>
              <a:rPr lang="en-US" sz="2000" dirty="0" err="1">
                <a:solidFill>
                  <a:schemeClr val="tx1">
                    <a:lumMod val="95000"/>
                    <a:lumOff val="5000"/>
                  </a:schemeClr>
                </a:solidFill>
                <a:latin typeface="Times New Roman" pitchFamily="18" charset="0"/>
                <a:cs typeface="Times New Roman" pitchFamily="18" charset="0"/>
              </a:rPr>
              <a:t>J.wang</a:t>
            </a:r>
            <a:r>
              <a:rPr lang="en-US" sz="2000" dirty="0">
                <a:solidFill>
                  <a:schemeClr val="tx1">
                    <a:lumMod val="95000"/>
                    <a:lumOff val="5000"/>
                  </a:schemeClr>
                </a:solidFill>
                <a:latin typeface="Times New Roman" pitchFamily="18" charset="0"/>
                <a:cs typeface="Times New Roman" pitchFamily="18" charset="0"/>
              </a:rPr>
              <a:t> and H. </a:t>
            </a:r>
            <a:r>
              <a:rPr lang="en-US" sz="2000" dirty="0" err="1">
                <a:solidFill>
                  <a:schemeClr val="tx1">
                    <a:lumMod val="95000"/>
                    <a:lumOff val="5000"/>
                  </a:schemeClr>
                </a:solidFill>
                <a:latin typeface="Times New Roman" pitchFamily="18" charset="0"/>
                <a:cs typeface="Times New Roman" pitchFamily="18" charset="0"/>
              </a:rPr>
              <a:t>Yoe</a:t>
            </a:r>
            <a:r>
              <a:rPr lang="en-US" sz="2000" dirty="0">
                <a:solidFill>
                  <a:schemeClr val="tx1">
                    <a:lumMod val="95000"/>
                    <a:lumOff val="5000"/>
                  </a:schemeClr>
                </a:solidFill>
                <a:latin typeface="Times New Roman" pitchFamily="18" charset="0"/>
                <a:cs typeface="Times New Roman" pitchFamily="18" charset="0"/>
              </a:rPr>
              <a:t>, "Agricultural Production System Based on </a:t>
            </a:r>
            <a:r>
              <a:rPr lang="en-US" sz="2000" dirty="0" err="1">
                <a:solidFill>
                  <a:schemeClr val="tx1">
                    <a:lumMod val="95000"/>
                    <a:lumOff val="5000"/>
                  </a:schemeClr>
                </a:solidFill>
                <a:latin typeface="Times New Roman" pitchFamily="18" charset="0"/>
                <a:cs typeface="Times New Roman" pitchFamily="18" charset="0"/>
              </a:rPr>
              <a:t>IoT</a:t>
            </a:r>
            <a:r>
              <a:rPr lang="en-US" sz="2000" dirty="0">
                <a:solidFill>
                  <a:schemeClr val="tx1">
                    <a:lumMod val="95000"/>
                    <a:lumOff val="5000"/>
                  </a:schemeClr>
                </a:solidFill>
                <a:latin typeface="Times New Roman" pitchFamily="18" charset="0"/>
                <a:cs typeface="Times New Roman" pitchFamily="18" charset="0"/>
              </a:rPr>
              <a:t>," 2013 IEEE 16th International Conference on Computational Science and Engineering, Sydney, NSW, 2013, pp. 833-837. </a:t>
            </a:r>
          </a:p>
          <a:p>
            <a:pPr algn="just">
              <a:lnSpc>
                <a:spcPct val="150000"/>
              </a:lnSpc>
              <a:buNone/>
            </a:pPr>
            <a:r>
              <a:rPr lang="en-US" sz="2000" dirty="0">
                <a:solidFill>
                  <a:schemeClr val="tx1">
                    <a:lumMod val="95000"/>
                    <a:lumOff val="5000"/>
                  </a:schemeClr>
                </a:solidFill>
                <a:latin typeface="Times New Roman" pitchFamily="18" charset="0"/>
                <a:cs typeface="Times New Roman" pitchFamily="18" charset="0"/>
              </a:rPr>
              <a:t>[7] J. Grand C. Molina-</a:t>
            </a:r>
            <a:r>
              <a:rPr lang="en-US" sz="2000" dirty="0" err="1">
                <a:solidFill>
                  <a:schemeClr val="tx1">
                    <a:lumMod val="95000"/>
                    <a:lumOff val="5000"/>
                  </a:schemeClr>
                </a:solidFill>
                <a:latin typeface="Times New Roman" pitchFamily="18" charset="0"/>
                <a:cs typeface="Times New Roman" pitchFamily="18" charset="0"/>
              </a:rPr>
              <a:t>Colcha</a:t>
            </a:r>
            <a:r>
              <a:rPr lang="en-US" sz="2000" dirty="0">
                <a:solidFill>
                  <a:schemeClr val="tx1">
                    <a:lumMod val="95000"/>
                    <a:lumOff val="5000"/>
                  </a:schemeClr>
                </a:solidFill>
                <a:latin typeface="Times New Roman" pitchFamily="18" charset="0"/>
                <a:cs typeface="Times New Roman" pitchFamily="18" charset="0"/>
              </a:rPr>
              <a:t>, S. Hidalgo-</a:t>
            </a:r>
            <a:r>
              <a:rPr lang="en-US" sz="2000" dirty="0" err="1">
                <a:solidFill>
                  <a:schemeClr val="tx1">
                    <a:lumMod val="95000"/>
                    <a:lumOff val="5000"/>
                  </a:schemeClr>
                </a:solidFill>
                <a:latin typeface="Times New Roman" pitchFamily="18" charset="0"/>
                <a:cs typeface="Times New Roman" pitchFamily="18" charset="0"/>
              </a:rPr>
              <a:t>Lupera</a:t>
            </a:r>
            <a:r>
              <a:rPr lang="en-US" sz="2000" dirty="0">
                <a:solidFill>
                  <a:schemeClr val="tx1">
                    <a:lumMod val="95000"/>
                    <a:lumOff val="5000"/>
                  </a:schemeClr>
                </a:solidFill>
                <a:latin typeface="Times New Roman" pitchFamily="18" charset="0"/>
                <a:cs typeface="Times New Roman" pitchFamily="18" charset="0"/>
              </a:rPr>
              <a:t> and C. </a:t>
            </a:r>
            <a:r>
              <a:rPr lang="en-US" sz="2000" dirty="0" err="1">
                <a:solidFill>
                  <a:schemeClr val="tx1">
                    <a:lumMod val="95000"/>
                    <a:lumOff val="5000"/>
                  </a:schemeClr>
                </a:solidFill>
                <a:latin typeface="Times New Roman" pitchFamily="18" charset="0"/>
                <a:cs typeface="Times New Roman" pitchFamily="18" charset="0"/>
              </a:rPr>
              <a:t>Valarezo</a:t>
            </a:r>
            <a:r>
              <a:rPr lang="en-US" sz="2000" dirty="0">
                <a:solidFill>
                  <a:schemeClr val="tx1">
                    <a:lumMod val="95000"/>
                    <a:lumOff val="5000"/>
                  </a:schemeClr>
                </a:solidFill>
                <a:latin typeface="Times New Roman" pitchFamily="18" charset="0"/>
                <a:cs typeface="Times New Roman" pitchFamily="18" charset="0"/>
              </a:rPr>
              <a:t> "Design and Implementation of a Wireless Sensor Network for Precision Agriculture Operating in API Mode," 2018 International Conference on </a:t>
            </a:r>
            <a:r>
              <a:rPr lang="en-US" sz="2000" dirty="0" err="1">
                <a:solidFill>
                  <a:schemeClr val="tx1">
                    <a:lumMod val="95000"/>
                    <a:lumOff val="5000"/>
                  </a:schemeClr>
                </a:solidFill>
                <a:latin typeface="Times New Roman" pitchFamily="18" charset="0"/>
                <a:cs typeface="Times New Roman" pitchFamily="18" charset="0"/>
              </a:rPr>
              <a:t>eDemocracy</a:t>
            </a:r>
            <a:r>
              <a:rPr lang="en-US" sz="2000" dirty="0">
                <a:solidFill>
                  <a:schemeClr val="tx1">
                    <a:lumMod val="95000"/>
                    <a:lumOff val="5000"/>
                  </a:schemeClr>
                </a:solidFill>
                <a:latin typeface="Times New Roman" pitchFamily="18" charset="0"/>
                <a:cs typeface="Times New Roman" pitchFamily="18" charset="0"/>
              </a:rPr>
              <a:t> &amp; </a:t>
            </a:r>
            <a:r>
              <a:rPr lang="en-US" sz="2000" dirty="0" err="1">
                <a:solidFill>
                  <a:schemeClr val="tx1">
                    <a:lumMod val="95000"/>
                    <a:lumOff val="5000"/>
                  </a:schemeClr>
                </a:solidFill>
                <a:latin typeface="Times New Roman" pitchFamily="18" charset="0"/>
                <a:cs typeface="Times New Roman" pitchFamily="18" charset="0"/>
              </a:rPr>
              <a:t>eGovernment</a:t>
            </a:r>
            <a:r>
              <a:rPr lang="en-US" sz="2000" dirty="0">
                <a:solidFill>
                  <a:schemeClr val="tx1">
                    <a:lumMod val="95000"/>
                    <a:lumOff val="5000"/>
                  </a:schemeClr>
                </a:solidFill>
                <a:latin typeface="Times New Roman" pitchFamily="18" charset="0"/>
                <a:cs typeface="Times New Roman" pitchFamily="18" charset="0"/>
              </a:rPr>
              <a:t>(ICEDEG), Ambato, 2018, pp. 144-149. </a:t>
            </a:r>
          </a:p>
          <a:p>
            <a:pPr algn="just">
              <a:lnSpc>
                <a:spcPct val="150000"/>
              </a:lnSpc>
              <a:buNone/>
            </a:pPr>
            <a:r>
              <a:rPr lang="en-US" sz="2000">
                <a:solidFill>
                  <a:schemeClr val="tx1">
                    <a:lumMod val="95000"/>
                    <a:lumOff val="5000"/>
                  </a:schemeClr>
                </a:solidFill>
                <a:latin typeface="Times New Roman" pitchFamily="18" charset="0"/>
                <a:cs typeface="Times New Roman" pitchFamily="18" charset="0"/>
              </a:rPr>
              <a:t>[8] S. Gio, I. Seitanidis, M. Ojo, D. Adam and F. Ving, "IoT solutions for crop protection against wild animal attacks," 2018.</a:t>
            </a:r>
          </a:p>
          <a:p>
            <a:pPr marL="0" indent="0">
              <a:buNone/>
            </a:pPr>
            <a:r>
              <a:rPr lang="en-IN" sz="2100">
                <a:latin typeface="Times New Roman" panose="02020603050405020304" pitchFamily="18" charset="0"/>
                <a:cs typeface="Times New Roman" panose="02020603050405020304" pitchFamily="18" charset="0"/>
              </a:rPr>
              <a:t> </a:t>
            </a:r>
            <a:r>
              <a:rPr lang="en-IN" sz="2000">
                <a:latin typeface="Times New Roman" panose="02020603050405020304" pitchFamily="18" charset="0"/>
                <a:cs typeface="Times New Roman" panose="02020603050405020304" pitchFamily="18" charset="0"/>
              </a:rPr>
              <a:t>[9]Anti-Poaching  of  Trees  in  Forest-Based  on  IoT  IOP  Publishing  2020  by</a:t>
            </a:r>
          </a:p>
          <a:p>
            <a:pPr marL="0" indent="0">
              <a:buNone/>
            </a:pPr>
            <a:r>
              <a:rPr lang="en-IN" sz="2000">
                <a:latin typeface="Times New Roman" panose="02020603050405020304" pitchFamily="18" charset="0"/>
                <a:cs typeface="Times New Roman" panose="02020603050405020304" pitchFamily="18" charset="0"/>
              </a:rPr>
              <a:t>      S.Sanjay Kumar1 , V.Ravi2 ,  Ch.Rajendra Prasad3  , P.Ramchandar  Rao4</a:t>
            </a:r>
          </a:p>
          <a:p>
            <a:pPr marL="0" indent="0" algn="just">
              <a:lnSpc>
                <a:spcPct val="150000"/>
              </a:lnSpc>
              <a:buNone/>
            </a:pPr>
            <a:r>
              <a:rPr lang="en-US" sz="2000">
                <a:solidFill>
                  <a:schemeClr val="tx1">
                    <a:lumMod val="95000"/>
                    <a:lumOff val="5000"/>
                  </a:schemeClr>
                </a:solidFill>
                <a:latin typeface="Times New Roman" panose="02020603050405020304" pitchFamily="18" charset="0"/>
                <a:cs typeface="Times New Roman" panose="02020603050405020304" pitchFamily="18" charset="0"/>
              </a:rPr>
              <a:t>[10]</a:t>
            </a:r>
            <a:r>
              <a:rPr lang="en-IN" sz="2000">
                <a:latin typeface="Times New Roman" panose="02020603050405020304" pitchFamily="18" charset="0"/>
                <a:cs typeface="Times New Roman" panose="02020603050405020304" pitchFamily="18" charset="0"/>
              </a:rPr>
              <a:t> An Autonomous IoT Infrastructure for Forest Fire Detection and Alerting System from International Journal of Pure and Applied Mathematics R. Niranjana , Dr.T.HemaLatha, Associate Professor</a:t>
            </a:r>
          </a:p>
          <a:p>
            <a:pPr marL="0" indent="0" algn="just">
              <a:lnSpc>
                <a:spcPct val="150000"/>
              </a:lnSpc>
              <a:buNone/>
            </a:pPr>
            <a:endParaRPr lang="en-US" sz="2000" dirty="0">
              <a:solidFill>
                <a:schemeClr val="tx1">
                  <a:lumMod val="95000"/>
                  <a:lumOff val="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E450C1-06EE-45F9-91F3-2B7CD6D19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8600"/>
            <a:ext cx="7543800" cy="4864288"/>
          </a:xfrm>
          <a:prstGeom prst="rect">
            <a:avLst/>
          </a:prstGeom>
        </p:spPr>
      </p:pic>
      <p:sp>
        <p:nvSpPr>
          <p:cNvPr id="2" name="Title 1">
            <a:extLst>
              <a:ext uri="{FF2B5EF4-FFF2-40B4-BE49-F238E27FC236}">
                <a16:creationId xmlns:a16="http://schemas.microsoft.com/office/drawing/2014/main" id="{D4DE724A-9A91-40F7-A529-6155CADD56ED}"/>
              </a:ext>
            </a:extLst>
          </p:cNvPr>
          <p:cNvSpPr>
            <a:spLocks noGrp="1"/>
          </p:cNvSpPr>
          <p:nvPr>
            <p:ph type="title"/>
          </p:nvPr>
        </p:nvSpPr>
        <p:spPr>
          <a:xfrm>
            <a:off x="4572000" y="4953000"/>
            <a:ext cx="3810000" cy="1124340"/>
          </a:xfrm>
        </p:spPr>
        <p:txBody>
          <a:bodyPr/>
          <a:lstStyle/>
          <a:p>
            <a:r>
              <a:rPr lang="en-IN" b="1">
                <a:ln w="12700" cmpd="sng">
                  <a:solidFill>
                    <a:srgbClr val="92D050"/>
                  </a:solidFill>
                  <a:prstDash val="solid"/>
                </a:ln>
                <a:solidFill>
                  <a:srgbClr val="92D050"/>
                </a:solidFill>
              </a:rPr>
              <a:t>THANK YOU</a:t>
            </a:r>
          </a:p>
        </p:txBody>
      </p:sp>
    </p:spTree>
    <p:extLst>
      <p:ext uri="{BB962C8B-B14F-4D97-AF65-F5344CB8AC3E}">
        <p14:creationId xmlns:p14="http://schemas.microsoft.com/office/powerpoint/2010/main" val="630714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latin typeface="Times New Roman" pitchFamily="18" charset="0"/>
                <a:cs typeface="Times New Roman" pitchFamily="18" charset="0"/>
              </a:rPr>
              <a:t>INTRODUCTION</a:t>
            </a:r>
            <a:br>
              <a:rPr lang="en-US" dirty="0">
                <a:solidFill>
                  <a:srgbClr val="FF0000"/>
                </a:solidFill>
                <a:latin typeface="Times New Roman" pitchFamily="18" charset="0"/>
                <a:cs typeface="Times New Roman" pitchFamily="18" charset="0"/>
              </a:rPr>
            </a:br>
            <a:endParaRPr lang="en-US" dirty="0">
              <a:solidFill>
                <a:srgbClr val="FF0000"/>
              </a:solidFill>
            </a:endParaRPr>
          </a:p>
        </p:txBody>
      </p:sp>
      <p:sp>
        <p:nvSpPr>
          <p:cNvPr id="3" name="Content Placeholder 2"/>
          <p:cNvSpPr>
            <a:spLocks noGrp="1"/>
          </p:cNvSpPr>
          <p:nvPr>
            <p:ph idx="1"/>
          </p:nvPr>
        </p:nvSpPr>
        <p:spPr>
          <a:xfrm>
            <a:off x="457200" y="1066800"/>
            <a:ext cx="8229600" cy="5562600"/>
          </a:xfrm>
        </p:spPr>
        <p:txBody>
          <a:bodyPr>
            <a:normAutofit/>
          </a:bodyPr>
          <a:lstStyle/>
          <a:p>
            <a:pPr algn="just">
              <a:lnSpc>
                <a:spcPct val="150000"/>
              </a:lnSpc>
            </a:pPr>
            <a:r>
              <a:rPr lang="en-US" sz="2000" dirty="0">
                <a:latin typeface="Times New Roman" pitchFamily="18" charset="0"/>
                <a:cs typeface="Times New Roman" pitchFamily="18" charset="0"/>
              </a:rPr>
              <a:t>In recent years poaching or smuggling of environmentally and economically important species of trees in forested areas- such as Sandalwood, Teakwood, Pine and Rosewood has been tremendously increased.</a:t>
            </a:r>
          </a:p>
          <a:p>
            <a:pPr algn="just">
              <a:lnSpc>
                <a:spcPct val="150000"/>
              </a:lnSpc>
            </a:pPr>
            <a:r>
              <a:rPr lang="en-US" sz="2000" dirty="0">
                <a:latin typeface="Times New Roman" pitchFamily="18" charset="0"/>
                <a:cs typeface="Times New Roman" pitchFamily="18" charset="0"/>
              </a:rPr>
              <a:t>There have been several initiatives undertaken by different stakeholders-- and in particular – by the Govt. of India, to mitigate these problems.</a:t>
            </a:r>
          </a:p>
          <a:p>
            <a:pPr algn="just">
              <a:lnSpc>
                <a:spcPct val="150000"/>
              </a:lnSpc>
            </a:pPr>
            <a:r>
              <a:rPr lang="en-US" sz="2000" dirty="0">
                <a:latin typeface="Times New Roman" pitchFamily="18" charset="0"/>
                <a:cs typeface="Times New Roman" pitchFamily="18" charset="0"/>
              </a:rPr>
              <a:t>The main idea presented in this paper is to design a portable wireless sensor node which is a part of wireless sensor Network. </a:t>
            </a:r>
          </a:p>
          <a:p>
            <a:pPr algn="just">
              <a:lnSpc>
                <a:spcPct val="150000"/>
              </a:lnSpc>
            </a:pPr>
            <a:r>
              <a:rPr lang="en-US" sz="2000" dirty="0">
                <a:latin typeface="Times New Roman" pitchFamily="18" charset="0"/>
                <a:cs typeface="Times New Roman" pitchFamily="18" charset="0"/>
              </a:rPr>
              <a:t>It will be mounted on trunk of each tree, capable of detecting theft as well as automatically initiate &amp; send alarm signals if any to remote terminal through wireless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E56F-59D9-4A1E-BED9-93BC79AA0C1A}"/>
              </a:ext>
            </a:extLst>
          </p:cNvPr>
          <p:cNvSpPr>
            <a:spLocks noGrp="1"/>
          </p:cNvSpPr>
          <p:nvPr>
            <p:ph type="title"/>
          </p:nvPr>
        </p:nvSpPr>
        <p:spPr>
          <a:xfrm>
            <a:off x="285720" y="142852"/>
            <a:ext cx="8858280" cy="1143000"/>
          </a:xfrm>
        </p:spPr>
        <p:txBody>
          <a:bodyPr>
            <a:normAutofit fontScale="90000"/>
          </a:bodyPr>
          <a:lstStyle/>
          <a:p>
            <a:r>
              <a:rPr lang="en-IN" sz="4400" dirty="0">
                <a:solidFill>
                  <a:srgbClr val="FF0000"/>
                </a:solidFill>
                <a:latin typeface="Times New Roman" pitchFamily="18" charset="0"/>
                <a:cs typeface="Times New Roman" pitchFamily="18" charset="0"/>
              </a:rPr>
              <a:t>Comparison with similar work</a:t>
            </a:r>
            <a:endParaRPr lang="en-IN" dirty="0"/>
          </a:p>
        </p:txBody>
      </p:sp>
      <p:sp>
        <p:nvSpPr>
          <p:cNvPr id="4" name="Content Placeholder 3">
            <a:extLst>
              <a:ext uri="{FF2B5EF4-FFF2-40B4-BE49-F238E27FC236}">
                <a16:creationId xmlns:a16="http://schemas.microsoft.com/office/drawing/2014/main" id="{178ADAC9-78B0-4102-AA0A-5A68E54CE5F1}"/>
              </a:ext>
            </a:extLst>
          </p:cNvPr>
          <p:cNvSpPr>
            <a:spLocks noGrp="1"/>
          </p:cNvSpPr>
          <p:nvPr>
            <p:ph idx="1"/>
          </p:nvPr>
        </p:nvSpPr>
        <p:spPr/>
        <p:txBody>
          <a:bodyPr/>
          <a:lstStyle/>
          <a:p>
            <a:endParaRPr lang="en-IN"/>
          </a:p>
        </p:txBody>
      </p:sp>
      <p:graphicFrame>
        <p:nvGraphicFramePr>
          <p:cNvPr id="6" name="Table 11">
            <a:extLst>
              <a:ext uri="{FF2B5EF4-FFF2-40B4-BE49-F238E27FC236}">
                <a16:creationId xmlns:a16="http://schemas.microsoft.com/office/drawing/2014/main" id="{28A38A59-292F-4F9C-AE7E-7CC15E7B0CE3}"/>
              </a:ext>
            </a:extLst>
          </p:cNvPr>
          <p:cNvGraphicFramePr>
            <a:graphicFrameLocks/>
          </p:cNvGraphicFramePr>
          <p:nvPr>
            <p:extLst>
              <p:ext uri="{D42A27DB-BD31-4B8C-83A1-F6EECF244321}">
                <p14:modId xmlns:p14="http://schemas.microsoft.com/office/powerpoint/2010/main" val="2766963130"/>
              </p:ext>
            </p:extLst>
          </p:nvPr>
        </p:nvGraphicFramePr>
        <p:xfrm>
          <a:off x="180474" y="914400"/>
          <a:ext cx="8887326" cy="5654040"/>
        </p:xfrm>
        <a:graphic>
          <a:graphicData uri="http://schemas.openxmlformats.org/drawingml/2006/table">
            <a:tbl>
              <a:tblPr firstRow="1" bandRow="1">
                <a:tableStyleId>{5C22544A-7EE6-4342-B048-85BDC9FD1C3A}</a:tableStyleId>
              </a:tblPr>
              <a:tblGrid>
                <a:gridCol w="760627">
                  <a:extLst>
                    <a:ext uri="{9D8B030D-6E8A-4147-A177-3AD203B41FA5}">
                      <a16:colId xmlns:a16="http://schemas.microsoft.com/office/drawing/2014/main" val="2134634999"/>
                    </a:ext>
                  </a:extLst>
                </a:gridCol>
                <a:gridCol w="1878299">
                  <a:extLst>
                    <a:ext uri="{9D8B030D-6E8A-4147-A177-3AD203B41FA5}">
                      <a16:colId xmlns:a16="http://schemas.microsoft.com/office/drawing/2014/main" val="2224769236"/>
                    </a:ext>
                  </a:extLst>
                </a:gridCol>
                <a:gridCol w="1447800">
                  <a:extLst>
                    <a:ext uri="{9D8B030D-6E8A-4147-A177-3AD203B41FA5}">
                      <a16:colId xmlns:a16="http://schemas.microsoft.com/office/drawing/2014/main" val="1868523865"/>
                    </a:ext>
                  </a:extLst>
                </a:gridCol>
                <a:gridCol w="1447800">
                  <a:extLst>
                    <a:ext uri="{9D8B030D-6E8A-4147-A177-3AD203B41FA5}">
                      <a16:colId xmlns:a16="http://schemas.microsoft.com/office/drawing/2014/main" val="3820896841"/>
                    </a:ext>
                  </a:extLst>
                </a:gridCol>
                <a:gridCol w="1676400">
                  <a:extLst>
                    <a:ext uri="{9D8B030D-6E8A-4147-A177-3AD203B41FA5}">
                      <a16:colId xmlns:a16="http://schemas.microsoft.com/office/drawing/2014/main" val="2690753067"/>
                    </a:ext>
                  </a:extLst>
                </a:gridCol>
                <a:gridCol w="1676400">
                  <a:extLst>
                    <a:ext uri="{9D8B030D-6E8A-4147-A177-3AD203B41FA5}">
                      <a16:colId xmlns:a16="http://schemas.microsoft.com/office/drawing/2014/main" val="1108126856"/>
                    </a:ext>
                  </a:extLst>
                </a:gridCol>
              </a:tblGrid>
              <a:tr h="1074434">
                <a:tc>
                  <a:txBody>
                    <a:bodyPr/>
                    <a:lstStyle/>
                    <a:p>
                      <a:pPr algn="ctr"/>
                      <a:r>
                        <a:rPr lang="en-IN" sz="2000" dirty="0" err="1">
                          <a:latin typeface="Times New Roman" panose="02020603050405020304" pitchFamily="18" charset="0"/>
                          <a:cs typeface="Times New Roman" panose="02020603050405020304" pitchFamily="18" charset="0"/>
                        </a:rPr>
                        <a:t>S.No</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Title</a:t>
                      </a:r>
                    </a:p>
                  </a:txBody>
                  <a:tcPr/>
                </a:tc>
                <a:tc>
                  <a:txBody>
                    <a:bodyPr/>
                    <a:lstStyle/>
                    <a:p>
                      <a:pPr algn="ctr"/>
                      <a:r>
                        <a:rPr lang="en-IN" sz="2000">
                          <a:latin typeface="Times New Roman" panose="02020603050405020304" pitchFamily="18" charset="0"/>
                          <a:cs typeface="Times New Roman" panose="02020603050405020304" pitchFamily="18" charset="0"/>
                        </a:rPr>
                        <a:t>Author</a:t>
                      </a:r>
                    </a:p>
                  </a:txBody>
                  <a:tcPr/>
                </a:tc>
                <a:tc>
                  <a:txBody>
                    <a:bodyPr/>
                    <a:lstStyle/>
                    <a:p>
                      <a:pPr algn="ctr"/>
                      <a:r>
                        <a:rPr lang="en-IN" sz="2000">
                          <a:latin typeface="Times New Roman" panose="02020603050405020304" pitchFamily="18" charset="0"/>
                          <a:cs typeface="Times New Roman" panose="02020603050405020304" pitchFamily="18" charset="0"/>
                        </a:rPr>
                        <a:t> Year and Publication</a:t>
                      </a:r>
                    </a:p>
                  </a:txBody>
                  <a:tcPr/>
                </a:tc>
                <a:tc>
                  <a:txBody>
                    <a:bodyPr/>
                    <a:lstStyle/>
                    <a:p>
                      <a:pPr algn="ctr"/>
                      <a:r>
                        <a:rPr lang="en-IN" sz="2000">
                          <a:latin typeface="Times New Roman" panose="02020603050405020304" pitchFamily="18" charset="0"/>
                          <a:cs typeface="Times New Roman" panose="02020603050405020304" pitchFamily="18" charset="0"/>
                        </a:rPr>
                        <a:t>Methodology</a:t>
                      </a:r>
                    </a:p>
                  </a:txBody>
                  <a:tcPr/>
                </a:tc>
                <a:tc>
                  <a:txBody>
                    <a:bodyPr/>
                    <a:lstStyle/>
                    <a:p>
                      <a:pPr algn="ctr"/>
                      <a:r>
                        <a:rPr lang="en-IN" sz="2000" dirty="0">
                          <a:latin typeface="Times New Roman" panose="02020603050405020304" pitchFamily="18" charset="0"/>
                          <a:cs typeface="Times New Roman" panose="02020603050405020304" pitchFamily="18" charset="0"/>
                        </a:rPr>
                        <a:t>Objectives</a:t>
                      </a:r>
                    </a:p>
                  </a:txBody>
                  <a:tcPr/>
                </a:tc>
                <a:extLst>
                  <a:ext uri="{0D108BD9-81ED-4DB2-BD59-A6C34878D82A}">
                    <a16:rowId xmlns:a16="http://schemas.microsoft.com/office/drawing/2014/main" val="3047207700"/>
                  </a:ext>
                </a:extLst>
              </a:tr>
              <a:tr h="2049766">
                <a:tc>
                  <a:txBody>
                    <a:bodyPr/>
                    <a:lstStyle/>
                    <a:p>
                      <a:pPr algn="ctr"/>
                      <a:r>
                        <a:rPr lang="en-IN" sz="1600">
                          <a:latin typeface="Times New Roman" panose="02020603050405020304" pitchFamily="18" charset="0"/>
                          <a:cs typeface="Times New Roman" panose="02020603050405020304" pitchFamily="18" charset="0"/>
                        </a:rPr>
                        <a:t>1</a:t>
                      </a:r>
                    </a:p>
                  </a:txBody>
                  <a:tcPr/>
                </a:tc>
                <a:tc>
                  <a:txBody>
                    <a:bodyPr/>
                    <a:lstStyle/>
                    <a:p>
                      <a:pPr algn="ctr"/>
                      <a:r>
                        <a:rPr lang="en-US" sz="1600" b="0" dirty="0">
                          <a:latin typeface="Times New Roman" pitchFamily="18" charset="0"/>
                          <a:cs typeface="Times New Roman" pitchFamily="18" charset="0"/>
                        </a:rPr>
                        <a:t>Anti-Poaching of Trees in Forest-Based on </a:t>
                      </a:r>
                      <a:r>
                        <a:rPr lang="en-US" sz="1600" b="0" dirty="0" err="1">
                          <a:latin typeface="Times New Roman" pitchFamily="18" charset="0"/>
                          <a:cs typeface="Times New Roman" pitchFamily="18" charset="0"/>
                        </a:rPr>
                        <a:t>IoT</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US" sz="1600" b="0" i="0" kern="1200" dirty="0">
                          <a:solidFill>
                            <a:schemeClr val="dk1"/>
                          </a:solidFill>
                          <a:latin typeface="Times New Roman" panose="02020603050405020304" pitchFamily="18" charset="0"/>
                          <a:ea typeface="+mn-ea"/>
                          <a:cs typeface="Times New Roman" panose="02020603050405020304" pitchFamily="18" charset="0"/>
                        </a:rPr>
                        <a:t>S. </a:t>
                      </a:r>
                      <a:r>
                        <a:rPr lang="en-US" sz="1600" b="0" i="0" kern="1200">
                          <a:solidFill>
                            <a:schemeClr val="dk1"/>
                          </a:solidFill>
                          <a:latin typeface="Times New Roman" panose="02020603050405020304" pitchFamily="18" charset="0"/>
                          <a:ea typeface="+mn-ea"/>
                          <a:cs typeface="Times New Roman" panose="02020603050405020304" pitchFamily="18" charset="0"/>
                        </a:rPr>
                        <a:t>Sanjay Kumar, </a:t>
                      </a:r>
                      <a:r>
                        <a:rPr lang="en-US" sz="1600" b="0" i="0" kern="1200" dirty="0">
                          <a:solidFill>
                            <a:schemeClr val="dk1"/>
                          </a:solidFill>
                          <a:latin typeface="Times New Roman" panose="02020603050405020304" pitchFamily="18" charset="0"/>
                          <a:ea typeface="+mn-ea"/>
                          <a:cs typeface="Times New Roman" panose="02020603050405020304" pitchFamily="18" charset="0"/>
                        </a:rPr>
                        <a:t>V</a:t>
                      </a:r>
                      <a:r>
                        <a:rPr lang="en-US" sz="1600" b="0" i="0" kern="1200">
                          <a:solidFill>
                            <a:schemeClr val="dk1"/>
                          </a:solidFill>
                          <a:latin typeface="Times New Roman" panose="02020603050405020304" pitchFamily="18" charset="0"/>
                          <a:ea typeface="+mn-ea"/>
                          <a:cs typeface="Times New Roman" panose="02020603050405020304" pitchFamily="18" charset="0"/>
                        </a:rPr>
                        <a:t>. Ravi, </a:t>
                      </a:r>
                      <a:r>
                        <a:rPr lang="en-US" sz="1600" b="0" i="0" kern="1200" dirty="0">
                          <a:solidFill>
                            <a:schemeClr val="dk1"/>
                          </a:solidFill>
                          <a:latin typeface="Times New Roman" panose="02020603050405020304" pitchFamily="18" charset="0"/>
                          <a:ea typeface="+mn-ea"/>
                          <a:cs typeface="Times New Roman" panose="02020603050405020304" pitchFamily="18" charset="0"/>
                        </a:rPr>
                        <a:t>Ch. </a:t>
                      </a:r>
                      <a:r>
                        <a:rPr lang="en-US" sz="1600" b="0" i="0" kern="1200" err="1">
                          <a:solidFill>
                            <a:schemeClr val="dk1"/>
                          </a:solidFill>
                          <a:latin typeface="Times New Roman" panose="02020603050405020304" pitchFamily="18" charset="0"/>
                          <a:ea typeface="+mn-ea"/>
                          <a:cs typeface="Times New Roman" panose="02020603050405020304" pitchFamily="18" charset="0"/>
                        </a:rPr>
                        <a:t>Rajendra</a:t>
                      </a:r>
                      <a:r>
                        <a:rPr lang="en-US" sz="1600" b="0" i="0" kern="1200">
                          <a:solidFill>
                            <a:schemeClr val="dk1"/>
                          </a:solidFill>
                          <a:latin typeface="Times New Roman" panose="02020603050405020304" pitchFamily="18" charset="0"/>
                          <a:ea typeface="+mn-ea"/>
                          <a:cs typeface="Times New Roman" panose="02020603050405020304" pitchFamily="18" charset="0"/>
                        </a:rPr>
                        <a:t> Prasad and      P</a:t>
                      </a:r>
                      <a:r>
                        <a:rPr lang="en-US" sz="1600" b="0" i="0" kern="1200" dirty="0">
                          <a:solidFill>
                            <a:schemeClr val="dk1"/>
                          </a:solidFill>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latin typeface="Times New Roman" panose="02020603050405020304" pitchFamily="18" charset="0"/>
                          <a:ea typeface="+mn-ea"/>
                          <a:cs typeface="Times New Roman" panose="02020603050405020304" pitchFamily="18" charset="0"/>
                        </a:rPr>
                        <a:t>Ramchandar</a:t>
                      </a:r>
                      <a:r>
                        <a:rPr lang="en-US" sz="1600" b="0" i="0" kern="1200" dirty="0">
                          <a:solidFill>
                            <a:schemeClr val="dk1"/>
                          </a:solidFill>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latin typeface="Times New Roman" panose="02020603050405020304" pitchFamily="18" charset="0"/>
                          <a:ea typeface="+mn-ea"/>
                          <a:cs typeface="Times New Roman" panose="02020603050405020304" pitchFamily="18" charset="0"/>
                        </a:rPr>
                        <a:t>Rao</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IJEAT</a:t>
                      </a:r>
                    </a:p>
                    <a:p>
                      <a:pPr algn="ctr"/>
                      <a:r>
                        <a:rPr lang="en-IN" sz="1600">
                          <a:latin typeface="Times New Roman" panose="02020603050405020304" pitchFamily="18" charset="0"/>
                          <a:cs typeface="Times New Roman" panose="02020603050405020304" pitchFamily="18" charset="0"/>
                        </a:rPr>
                        <a:t>2018</a:t>
                      </a:r>
                    </a:p>
                  </a:txBody>
                  <a:tcPr/>
                </a:tc>
                <a:tc>
                  <a:txBody>
                    <a:bodyPr/>
                    <a:lstStyle/>
                    <a:p>
                      <a:pPr algn="ctr"/>
                      <a:r>
                        <a:rPr lang="en-US" sz="1600">
                          <a:latin typeface="Times New Roman" pitchFamily="18" charset="0"/>
                          <a:cs typeface="Times New Roman" pitchFamily="18" charset="0"/>
                        </a:rPr>
                        <a:t>Paper suggests gyro sensor to detect the inclination of the tree which are being cut)</a:t>
                      </a:r>
                      <a:endParaRPr lang="en-IN" sz="160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itchFamily="18" charset="0"/>
                          <a:cs typeface="Times New Roman" pitchFamily="18" charset="0"/>
                        </a:rPr>
                        <a:t>Design a framework or system which will be utilized to restrict the sneaking of sandalwood trees</a:t>
                      </a:r>
                    </a:p>
                  </a:txBody>
                  <a:tcPr/>
                </a:tc>
                <a:extLst>
                  <a:ext uri="{0D108BD9-81ED-4DB2-BD59-A6C34878D82A}">
                    <a16:rowId xmlns:a16="http://schemas.microsoft.com/office/drawing/2014/main" val="34589458"/>
                  </a:ext>
                </a:extLst>
              </a:tr>
              <a:tr h="1719095">
                <a:tc>
                  <a:txBody>
                    <a:bodyPr/>
                    <a:lstStyle/>
                    <a:p>
                      <a:pPr algn="ctr"/>
                      <a:r>
                        <a:rPr lang="en-IN" sz="1600">
                          <a:latin typeface="Times New Roman" panose="02020603050405020304" pitchFamily="18" charset="0"/>
                          <a:cs typeface="Times New Roman" panose="02020603050405020304" pitchFamily="18" charset="0"/>
                        </a:rPr>
                        <a:t>2</a:t>
                      </a:r>
                    </a:p>
                  </a:txBody>
                  <a:tcPr/>
                </a:tc>
                <a:tc>
                  <a:txBody>
                    <a:bodyPr/>
                    <a:lstStyle/>
                    <a:p>
                      <a:pPr algn="ctr"/>
                      <a:r>
                        <a:rPr lang="en-US" sz="1600" b="0" dirty="0">
                          <a:latin typeface="Times New Roman" pitchFamily="18" charset="0"/>
                          <a:cs typeface="Times New Roman" pitchFamily="18" charset="0"/>
                        </a:rPr>
                        <a:t>Preventive System for Forests</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US" sz="1600" b="0">
                          <a:latin typeface="Times New Roman" pitchFamily="18" charset="0"/>
                          <a:cs typeface="Times New Roman" pitchFamily="18" charset="0"/>
                        </a:rPr>
                        <a:t>Prasad R. Khandar</a:t>
                      </a:r>
                      <a:r>
                        <a:rPr lang="en-IN" sz="1600" b="0">
                          <a:latin typeface="Times New Roman" pitchFamily="18" charset="0"/>
                          <a:cs typeface="Times New Roman" pitchFamily="18" charset="0"/>
                        </a:rPr>
                        <a:t> </a:t>
                      </a:r>
                    </a:p>
                  </a:txBody>
                  <a:tcPr/>
                </a:tc>
                <a:tc>
                  <a:txBody>
                    <a:bodyPr/>
                    <a:lstStyle/>
                    <a:p>
                      <a:pPr algn="ctr"/>
                      <a:r>
                        <a:rPr lang="en-IN" sz="1600" dirty="0">
                          <a:latin typeface="Times New Roman" panose="02020603050405020304" pitchFamily="18" charset="0"/>
                          <a:cs typeface="Times New Roman" panose="02020603050405020304" pitchFamily="18" charset="0"/>
                        </a:rPr>
                        <a:t>IJCST</a:t>
                      </a:r>
                    </a:p>
                    <a:p>
                      <a:pPr algn="ctr"/>
                      <a:r>
                        <a:rPr lang="en-IN" sz="1600" dirty="0">
                          <a:latin typeface="Times New Roman" panose="02020603050405020304" pitchFamily="18" charset="0"/>
                          <a:cs typeface="Times New Roman" panose="02020603050405020304" pitchFamily="18" charset="0"/>
                        </a:rPr>
                        <a:t>2018</a:t>
                      </a:r>
                    </a:p>
                  </a:txBody>
                  <a:tcPr/>
                </a:tc>
                <a:tc>
                  <a:txBody>
                    <a:bodyPr/>
                    <a:lstStyle/>
                    <a:p>
                      <a:pPr algn="ctr"/>
                      <a:r>
                        <a:rPr lang="en-IN" sz="1600" dirty="0">
                          <a:latin typeface="Times New Roman" panose="02020603050405020304" pitchFamily="18" charset="0"/>
                          <a:cs typeface="Times New Roman" panose="02020603050405020304" pitchFamily="18" charset="0"/>
                        </a:rPr>
                        <a:t>Paper suggests to use Flex</a:t>
                      </a:r>
                      <a:r>
                        <a:rPr lang="en-IN" sz="1600" baseline="0" dirty="0">
                          <a:latin typeface="Times New Roman" panose="02020603050405020304" pitchFamily="18" charset="0"/>
                          <a:cs typeface="Times New Roman" panose="02020603050405020304" pitchFamily="18" charset="0"/>
                        </a:rPr>
                        <a:t> Sensor</a:t>
                      </a:r>
                      <a:r>
                        <a:rPr lang="en-IN" sz="1600" dirty="0">
                          <a:latin typeface="Times New Roman" panose="02020603050405020304" pitchFamily="18" charset="0"/>
                          <a:cs typeface="Times New Roman" panose="02020603050405020304" pitchFamily="18" charset="0"/>
                        </a:rPr>
                        <a:t>, Micro</a:t>
                      </a:r>
                      <a:r>
                        <a:rPr lang="en-IN" sz="1600" baseline="0" dirty="0">
                          <a:latin typeface="Times New Roman" panose="02020603050405020304" pitchFamily="18" charset="0"/>
                          <a:cs typeface="Times New Roman" panose="02020603050405020304" pitchFamily="18" charset="0"/>
                        </a:rPr>
                        <a:t> Controller</a:t>
                      </a:r>
                    </a:p>
                    <a:p>
                      <a:pPr algn="ctr"/>
                      <a:r>
                        <a:rPr lang="en-IN" sz="1600" baseline="0" dirty="0">
                          <a:latin typeface="Times New Roman" panose="02020603050405020304" pitchFamily="18" charset="0"/>
                          <a:cs typeface="Times New Roman" panose="02020603050405020304" pitchFamily="18" charset="0"/>
                        </a:rPr>
                        <a:t>To detect the bending of tree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t>Every tree will be equipped with electronics unit consists of Micro Controller, Flex Sensor and </a:t>
                      </a:r>
                      <a:r>
                        <a:rPr lang="en-US" sz="1600" dirty="0" err="1"/>
                        <a:t>ZigBee</a:t>
                      </a:r>
                      <a:r>
                        <a:rPr lang="en-US" sz="1600" dirty="0"/>
                        <a:t> module. There will be one sub server unit for area</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171330219"/>
                  </a:ext>
                </a:extLst>
              </a:tr>
            </a:tbl>
          </a:graphicData>
        </a:graphic>
      </p:graphicFrame>
    </p:spTree>
    <p:extLst>
      <p:ext uri="{BB962C8B-B14F-4D97-AF65-F5344CB8AC3E}">
        <p14:creationId xmlns:p14="http://schemas.microsoft.com/office/powerpoint/2010/main" val="292891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086BB5-1CAA-4946-BDCC-C46ABCA51FEB}"/>
              </a:ext>
            </a:extLst>
          </p:cNvPr>
          <p:cNvSpPr>
            <a:spLocks noGrp="1"/>
          </p:cNvSpPr>
          <p:nvPr>
            <p:ph idx="1"/>
          </p:nvPr>
        </p:nvSpPr>
        <p:spPr/>
        <p:txBody>
          <a:bodyPr/>
          <a:lstStyle/>
          <a:p>
            <a:endParaRPr lang="en-IN"/>
          </a:p>
        </p:txBody>
      </p:sp>
      <p:graphicFrame>
        <p:nvGraphicFramePr>
          <p:cNvPr id="5" name="Table 4">
            <a:extLst>
              <a:ext uri="{FF2B5EF4-FFF2-40B4-BE49-F238E27FC236}">
                <a16:creationId xmlns:a16="http://schemas.microsoft.com/office/drawing/2014/main" id="{8706B66E-B72C-46DB-A6D2-4C1F7BA5DF60}"/>
              </a:ext>
            </a:extLst>
          </p:cNvPr>
          <p:cNvGraphicFramePr>
            <a:graphicFrameLocks/>
          </p:cNvGraphicFramePr>
          <p:nvPr>
            <p:extLst>
              <p:ext uri="{D42A27DB-BD31-4B8C-83A1-F6EECF244321}">
                <p14:modId xmlns:p14="http://schemas.microsoft.com/office/powerpoint/2010/main" val="750448901"/>
              </p:ext>
            </p:extLst>
          </p:nvPr>
        </p:nvGraphicFramePr>
        <p:xfrm>
          <a:off x="68179" y="228600"/>
          <a:ext cx="9007642" cy="6454620"/>
        </p:xfrm>
        <a:graphic>
          <a:graphicData uri="http://schemas.openxmlformats.org/drawingml/2006/table">
            <a:tbl>
              <a:tblPr firstRow="1" bandRow="1">
                <a:tableStyleId>{5C22544A-7EE6-4342-B048-85BDC9FD1C3A}</a:tableStyleId>
              </a:tblPr>
              <a:tblGrid>
                <a:gridCol w="834042">
                  <a:extLst>
                    <a:ext uri="{9D8B030D-6E8A-4147-A177-3AD203B41FA5}">
                      <a16:colId xmlns:a16="http://schemas.microsoft.com/office/drawing/2014/main" val="1026051002"/>
                    </a:ext>
                  </a:extLst>
                </a:gridCol>
                <a:gridCol w="2064069">
                  <a:extLst>
                    <a:ext uri="{9D8B030D-6E8A-4147-A177-3AD203B41FA5}">
                      <a16:colId xmlns:a16="http://schemas.microsoft.com/office/drawing/2014/main" val="60252097"/>
                    </a:ext>
                  </a:extLst>
                </a:gridCol>
                <a:gridCol w="1461331">
                  <a:extLst>
                    <a:ext uri="{9D8B030D-6E8A-4147-A177-3AD203B41FA5}">
                      <a16:colId xmlns:a16="http://schemas.microsoft.com/office/drawing/2014/main" val="1276894761"/>
                    </a:ext>
                  </a:extLst>
                </a:gridCol>
                <a:gridCol w="1442090">
                  <a:extLst>
                    <a:ext uri="{9D8B030D-6E8A-4147-A177-3AD203B41FA5}">
                      <a16:colId xmlns:a16="http://schemas.microsoft.com/office/drawing/2014/main" val="142721457"/>
                    </a:ext>
                  </a:extLst>
                </a:gridCol>
                <a:gridCol w="1788242">
                  <a:extLst>
                    <a:ext uri="{9D8B030D-6E8A-4147-A177-3AD203B41FA5}">
                      <a16:colId xmlns:a16="http://schemas.microsoft.com/office/drawing/2014/main" val="3552082835"/>
                    </a:ext>
                  </a:extLst>
                </a:gridCol>
                <a:gridCol w="1417868">
                  <a:extLst>
                    <a:ext uri="{9D8B030D-6E8A-4147-A177-3AD203B41FA5}">
                      <a16:colId xmlns:a16="http://schemas.microsoft.com/office/drawing/2014/main" val="3845902535"/>
                    </a:ext>
                  </a:extLst>
                </a:gridCol>
              </a:tblGrid>
              <a:tr h="1040684">
                <a:tc>
                  <a:txBody>
                    <a:bodyPr/>
                    <a:lstStyle/>
                    <a:p>
                      <a:pPr algn="ctr"/>
                      <a:r>
                        <a:rPr lang="en-IN" sz="2000" dirty="0" err="1">
                          <a:latin typeface="Times New Roman" panose="02020603050405020304" pitchFamily="18" charset="0"/>
                          <a:cs typeface="Times New Roman" panose="02020603050405020304" pitchFamily="18" charset="0"/>
                        </a:rPr>
                        <a:t>S.No</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Title</a:t>
                      </a:r>
                    </a:p>
                  </a:txBody>
                  <a:tcPr/>
                </a:tc>
                <a:tc>
                  <a:txBody>
                    <a:bodyPr/>
                    <a:lstStyle/>
                    <a:p>
                      <a:pPr algn="ctr"/>
                      <a:r>
                        <a:rPr lang="en-IN" sz="2000">
                          <a:latin typeface="Times New Roman" panose="02020603050405020304" pitchFamily="18" charset="0"/>
                          <a:cs typeface="Times New Roman" panose="02020603050405020304" pitchFamily="18" charset="0"/>
                        </a:rPr>
                        <a:t>Author</a:t>
                      </a:r>
                    </a:p>
                  </a:txBody>
                  <a:tcPr/>
                </a:tc>
                <a:tc>
                  <a:txBody>
                    <a:bodyPr/>
                    <a:lstStyle/>
                    <a:p>
                      <a:pPr algn="ctr"/>
                      <a:r>
                        <a:rPr lang="en-IN" sz="2000">
                          <a:latin typeface="Times New Roman" panose="02020603050405020304" pitchFamily="18" charset="0"/>
                          <a:cs typeface="Times New Roman" panose="02020603050405020304" pitchFamily="18" charset="0"/>
                        </a:rPr>
                        <a:t>Year and Publication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Methodology</a:t>
                      </a:r>
                    </a:p>
                  </a:txBody>
                  <a:tcPr/>
                </a:tc>
                <a:tc>
                  <a:txBody>
                    <a:bodyPr/>
                    <a:lstStyle/>
                    <a:p>
                      <a:pPr algn="ctr"/>
                      <a:r>
                        <a:rPr lang="en-IN" sz="2000">
                          <a:latin typeface="Times New Roman" panose="02020603050405020304" pitchFamily="18" charset="0"/>
                          <a:cs typeface="Times New Roman" panose="02020603050405020304" pitchFamily="18" charset="0"/>
                        </a:rPr>
                        <a:t>Objectives</a:t>
                      </a:r>
                    </a:p>
                  </a:txBody>
                  <a:tcPr/>
                </a:tc>
                <a:extLst>
                  <a:ext uri="{0D108BD9-81ED-4DB2-BD59-A6C34878D82A}">
                    <a16:rowId xmlns:a16="http://schemas.microsoft.com/office/drawing/2014/main" val="529850398"/>
                  </a:ext>
                </a:extLst>
              </a:tr>
              <a:tr h="1088150">
                <a:tc>
                  <a:txBody>
                    <a:bodyPr/>
                    <a:lstStyle/>
                    <a:p>
                      <a:pPr algn="ctr"/>
                      <a:r>
                        <a:rPr lang="en-IN" sz="1600">
                          <a:latin typeface="Times New Roman" panose="02020603050405020304" pitchFamily="18" charset="0"/>
                          <a:cs typeface="Times New Roman" panose="02020603050405020304" pitchFamily="18" charset="0"/>
                        </a:rPr>
                        <a:t>3</a:t>
                      </a:r>
                    </a:p>
                  </a:txBody>
                  <a:tcPr/>
                </a:tc>
                <a:tc>
                  <a:txBody>
                    <a:bodyPr/>
                    <a:lstStyle/>
                    <a:p>
                      <a:pPr algn="ctr"/>
                      <a:r>
                        <a:rPr lang="en-US" sz="1600" b="0" dirty="0">
                          <a:latin typeface="Times New Roman" panose="02020603050405020304" pitchFamily="18" charset="0"/>
                          <a:cs typeface="Times New Roman" panose="02020603050405020304" pitchFamily="18" charset="0"/>
                        </a:rPr>
                        <a:t>Forest protection using wireless sensor network and </a:t>
                      </a:r>
                      <a:r>
                        <a:rPr lang="en-US" sz="1600" b="0" dirty="0" err="1">
                          <a:latin typeface="Times New Roman" panose="02020603050405020304" pitchFamily="18" charset="0"/>
                          <a:cs typeface="Times New Roman" panose="02020603050405020304" pitchFamily="18" charset="0"/>
                        </a:rPr>
                        <a:t>IoT</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US" sz="1600" b="0">
                          <a:latin typeface="Times New Roman" pitchFamily="18" charset="0"/>
                          <a:cs typeface="Times New Roman" pitchFamily="18" charset="0"/>
                        </a:rPr>
                        <a:t>Gyanaranjan Patra</a:t>
                      </a:r>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US" sz="1350" b="0" i="0" kern="1200" dirty="0">
                          <a:solidFill>
                            <a:schemeClr val="dk1"/>
                          </a:solidFill>
                          <a:latin typeface="+mn-lt"/>
                          <a:ea typeface="+mn-ea"/>
                          <a:cs typeface="+mn-cs"/>
                        </a:rPr>
                        <a:t>2021</a:t>
                      </a:r>
                      <a:endParaRPr lang="en-IN" sz="1600" dirty="0">
                        <a:latin typeface="Times New Roman" panose="02020603050405020304" pitchFamily="18" charset="0"/>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Articles in press</a:t>
                      </a:r>
                    </a:p>
                    <a:p>
                      <a:pPr algn="ct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itchFamily="18" charset="0"/>
                          <a:cs typeface="Times New Roman" pitchFamily="18" charset="0"/>
                        </a:rPr>
                        <a:t>It</a:t>
                      </a:r>
                      <a:r>
                        <a:rPr lang="en-US" sz="1600" baseline="0" dirty="0">
                          <a:latin typeface="Times New Roman" pitchFamily="18" charset="0"/>
                          <a:cs typeface="Times New Roman" pitchFamily="18" charset="0"/>
                        </a:rPr>
                        <a:t> uses a video monitoring with raspberry pi </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Detection of the forest fire</a:t>
                      </a:r>
                    </a:p>
                  </a:txBody>
                  <a:tcPr/>
                </a:tc>
                <a:extLst>
                  <a:ext uri="{0D108BD9-81ED-4DB2-BD59-A6C34878D82A}">
                    <a16:rowId xmlns:a16="http://schemas.microsoft.com/office/drawing/2014/main" val="1068374503"/>
                  </a:ext>
                </a:extLst>
              </a:tr>
              <a:tr h="2283626">
                <a:tc>
                  <a:txBody>
                    <a:bodyPr/>
                    <a:lstStyle/>
                    <a:p>
                      <a:pPr algn="ctr"/>
                      <a:r>
                        <a:rPr lang="en-IN" sz="1600">
                          <a:latin typeface="Times New Roman" panose="02020603050405020304" pitchFamily="18" charset="0"/>
                          <a:cs typeface="Times New Roman" panose="02020603050405020304" pitchFamily="18" charset="0"/>
                        </a:rPr>
                        <a:t>4</a:t>
                      </a:r>
                    </a:p>
                  </a:txBody>
                  <a:tcPr/>
                </a:tc>
                <a:tc>
                  <a:txBody>
                    <a:bodyPr/>
                    <a:lstStyle/>
                    <a:p>
                      <a:pPr algn="ctr"/>
                      <a:r>
                        <a:rPr lang="en-US" sz="1600" b="0" dirty="0">
                          <a:latin typeface="Times New Roman" pitchFamily="18" charset="0"/>
                          <a:cs typeface="Times New Roman" pitchFamily="18" charset="0"/>
                        </a:rPr>
                        <a:t>An </a:t>
                      </a:r>
                      <a:r>
                        <a:rPr lang="en-US" sz="1600" b="0" dirty="0" err="1">
                          <a:latin typeface="Times New Roman" pitchFamily="18" charset="0"/>
                          <a:cs typeface="Times New Roman" pitchFamily="18" charset="0"/>
                        </a:rPr>
                        <a:t>IoT</a:t>
                      </a:r>
                      <a:r>
                        <a:rPr lang="en-US" sz="1600" b="0" dirty="0">
                          <a:latin typeface="Times New Roman" pitchFamily="18" charset="0"/>
                          <a:cs typeface="Times New Roman" pitchFamily="18" charset="0"/>
                        </a:rPr>
                        <a:t> based fire alarming and authentication system for workhouse using Raspberry Pi 3</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US" sz="1600" b="0">
                          <a:latin typeface="Times New Roman" pitchFamily="18" charset="0"/>
                          <a:cs typeface="Times New Roman" pitchFamily="18" charset="0"/>
                        </a:rPr>
                        <a:t>Imteaj</a:t>
                      </a:r>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2017</a:t>
                      </a:r>
                    </a:p>
                    <a:p>
                      <a:pPr algn="ctr"/>
                      <a:r>
                        <a:rPr lang="en-IN" sz="1600" b="0" i="0" kern="1200">
                          <a:solidFill>
                            <a:schemeClr val="dk1"/>
                          </a:solidFill>
                          <a:effectLst/>
                          <a:latin typeface="Times New Roman" panose="02020603050405020304" pitchFamily="18" charset="0"/>
                          <a:ea typeface="+mn-ea"/>
                          <a:cs typeface="Times New Roman" panose="02020603050405020304" pitchFamily="18" charset="0"/>
                        </a:rPr>
                        <a:t>ECCE</a:t>
                      </a:r>
                      <a:endParaRPr lang="en-IN" sz="160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itchFamily="18" charset="0"/>
                          <a:cs typeface="Times New Roman" pitchFamily="18" charset="0"/>
                        </a:rPr>
                        <a:t>Raspberry Pi 3 id used to control multiple </a:t>
                      </a:r>
                      <a:r>
                        <a:rPr lang="en-US" sz="1600" dirty="0" err="1">
                          <a:latin typeface="Times New Roman" pitchFamily="18" charset="0"/>
                          <a:cs typeface="Times New Roman" pitchFamily="18" charset="0"/>
                        </a:rPr>
                        <a:t>Arduino</a:t>
                      </a:r>
                      <a:r>
                        <a:rPr lang="en-US" sz="1600" dirty="0">
                          <a:latin typeface="Times New Roman" pitchFamily="18" charset="0"/>
                          <a:cs typeface="Times New Roman" pitchFamily="18" charset="0"/>
                        </a:rPr>
                        <a:t> integrated with sensors like light intensity sensor, gas smoke sensor and camera</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itchFamily="18" charset="0"/>
                          <a:cs typeface="Times New Roman" pitchFamily="18" charset="0"/>
                        </a:rPr>
                        <a:t>A system which detects fire and provides the location of the affected region</a:t>
                      </a:r>
                      <a:endParaRPr lang="en-IN"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56197759"/>
                  </a:ext>
                </a:extLst>
              </a:tr>
              <a:tr h="1735556">
                <a:tc>
                  <a:txBody>
                    <a:bodyPr/>
                    <a:lstStyle/>
                    <a:p>
                      <a:pPr algn="ctr"/>
                      <a:r>
                        <a:rPr lang="en-IN" sz="1600">
                          <a:latin typeface="Times New Roman" panose="02020603050405020304" pitchFamily="18" charset="0"/>
                          <a:cs typeface="Times New Roman" panose="02020603050405020304" pitchFamily="18" charset="0"/>
                        </a:rPr>
                        <a:t>5</a:t>
                      </a:r>
                    </a:p>
                  </a:txBody>
                  <a:tcPr/>
                </a:tc>
                <a:tc>
                  <a:txBody>
                    <a:bodyPr/>
                    <a:lstStyle/>
                    <a:p>
                      <a:pPr algn="ctr"/>
                      <a:r>
                        <a:rPr lang="en-US" sz="1600" b="0" dirty="0">
                          <a:latin typeface="Times New Roman" pitchFamily="18" charset="0"/>
                          <a:cs typeface="Times New Roman" pitchFamily="18" charset="0"/>
                        </a:rPr>
                        <a:t>IOT enabled forest fire detection and online monitoring system</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US" sz="1600" b="0" dirty="0" err="1">
                          <a:latin typeface="Times New Roman" pitchFamily="18" charset="0"/>
                          <a:cs typeface="Times New Roman" pitchFamily="18" charset="0"/>
                        </a:rPr>
                        <a:t>Abhinav</a:t>
                      </a:r>
                      <a:r>
                        <a:rPr lang="en-US" sz="1600" b="0" dirty="0">
                          <a:latin typeface="Times New Roman" pitchFamily="18" charset="0"/>
                          <a:cs typeface="Times New Roman" pitchFamily="18" charset="0"/>
                        </a:rPr>
                        <a:t> Kumar Sharma1 ,</a:t>
                      </a:r>
                      <a:r>
                        <a:rPr lang="en-US" sz="1600" b="0" dirty="0" err="1">
                          <a:latin typeface="Times New Roman" pitchFamily="18" charset="0"/>
                          <a:cs typeface="Times New Roman" pitchFamily="18" charset="0"/>
                        </a:rPr>
                        <a:t>MdFaizRaza</a:t>
                      </a:r>
                      <a:r>
                        <a:rPr lang="en-US" sz="1600" b="0" dirty="0">
                          <a:latin typeface="Times New Roman" pitchFamily="18" charset="0"/>
                          <a:cs typeface="Times New Roman" pitchFamily="18" charset="0"/>
                        </a:rPr>
                        <a:t> </a:t>
                      </a:r>
                      <a:r>
                        <a:rPr lang="en-US" sz="1600" b="0" dirty="0" err="1">
                          <a:latin typeface="Times New Roman" pitchFamily="18" charset="0"/>
                          <a:cs typeface="Times New Roman" pitchFamily="18" charset="0"/>
                        </a:rPr>
                        <a:t>Ansari</a:t>
                      </a:r>
                      <a:r>
                        <a:rPr lang="en-US" sz="1600" b="0" dirty="0">
                          <a:latin typeface="Times New Roman" pitchFamily="18" charset="0"/>
                          <a:cs typeface="Times New Roman" pitchFamily="18" charset="0"/>
                        </a:rPr>
                        <a:t> </a:t>
                      </a: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2019</a:t>
                      </a:r>
                    </a:p>
                    <a:p>
                      <a:pPr algn="ctr"/>
                      <a:r>
                        <a:rPr lang="en-IN" sz="1600" dirty="0">
                          <a:latin typeface="Times New Roman" panose="02020603050405020304" pitchFamily="18" charset="0"/>
                          <a:cs typeface="Times New Roman" panose="02020603050405020304" pitchFamily="18" charset="0"/>
                        </a:rPr>
                        <a:t>IJPAM</a:t>
                      </a:r>
                    </a:p>
                  </a:txBody>
                  <a:tcPr/>
                </a:tc>
                <a:tc>
                  <a:txBody>
                    <a:bodyPr/>
                    <a:lstStyle/>
                    <a:p>
                      <a:pPr algn="ctr"/>
                      <a:r>
                        <a:rPr lang="en-IN" sz="1600" dirty="0">
                          <a:latin typeface="Times New Roman" panose="02020603050405020304" pitchFamily="18" charset="0"/>
                          <a:cs typeface="Times New Roman" panose="02020603050405020304" pitchFamily="18" charset="0"/>
                        </a:rPr>
                        <a:t>It</a:t>
                      </a:r>
                      <a:r>
                        <a:rPr lang="en-IN" sz="1600" baseline="0" dirty="0">
                          <a:latin typeface="Times New Roman" panose="02020603050405020304" pitchFamily="18" charset="0"/>
                          <a:cs typeface="Times New Roman" panose="02020603050405020304" pitchFamily="18" charset="0"/>
                        </a:rPr>
                        <a:t>  uses various sensors like  lm 35 sensor to temperature, smoke and fire sensors</a:t>
                      </a:r>
                    </a:p>
                    <a:p>
                      <a:pPr algn="ctr"/>
                      <a:r>
                        <a:rPr lang="en-IN" sz="1600" baseline="0" dirty="0">
                          <a:latin typeface="Times New Roman" panose="02020603050405020304" pitchFamily="18" charset="0"/>
                          <a:cs typeface="Times New Roman" panose="02020603050405020304" pitchFamily="18" charset="0"/>
                        </a:rPr>
                        <a:t>With raspberry pi module</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Detection of fire near tree and detect location to</a:t>
                      </a:r>
                      <a:r>
                        <a:rPr lang="en-IN" sz="1600" baseline="0" dirty="0">
                          <a:latin typeface="Times New Roman" panose="02020603050405020304" pitchFamily="18" charset="0"/>
                          <a:cs typeface="Times New Roman" panose="02020603050405020304" pitchFamily="18" charset="0"/>
                        </a:rPr>
                        <a:t> prevent accidents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0803212"/>
                  </a:ext>
                </a:extLst>
              </a:tr>
            </a:tbl>
          </a:graphicData>
        </a:graphic>
      </p:graphicFrame>
    </p:spTree>
    <p:extLst>
      <p:ext uri="{BB962C8B-B14F-4D97-AF65-F5344CB8AC3E}">
        <p14:creationId xmlns:p14="http://schemas.microsoft.com/office/powerpoint/2010/main" val="161499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AF7-8459-4EF3-8215-5713FEA5C9D8}"/>
              </a:ext>
            </a:extLst>
          </p:cNvPr>
          <p:cNvSpPr>
            <a:spLocks noGrp="1"/>
          </p:cNvSpPr>
          <p:nvPr>
            <p:ph type="title"/>
          </p:nvPr>
        </p:nvSpPr>
        <p:spPr>
          <a:xfrm>
            <a:off x="395536" y="980728"/>
            <a:ext cx="4320480" cy="648072"/>
          </a:xfrm>
        </p:spPr>
        <p:txBody>
          <a:bodyPr>
            <a:noAutofit/>
          </a:bodyPr>
          <a:lstStyle/>
          <a:p>
            <a:r>
              <a:rPr lang="en-IN" sz="350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DF478A83-59B5-467D-A70C-A0C93332705D}"/>
              </a:ext>
            </a:extLst>
          </p:cNvPr>
          <p:cNvSpPr>
            <a:spLocks noGrp="1"/>
          </p:cNvSpPr>
          <p:nvPr>
            <p:ph idx="1"/>
          </p:nvPr>
        </p:nvSpPr>
        <p:spPr>
          <a:xfrm>
            <a:off x="251521" y="1988840"/>
            <a:ext cx="4464496" cy="3450613"/>
          </a:xfrm>
        </p:spPr>
        <p:txBody>
          <a:bodyPr/>
          <a:lstStyle/>
          <a:p>
            <a:pPr algn="just">
              <a:lnSpc>
                <a:spcPct val="107000"/>
              </a:lnSpc>
              <a:spcAft>
                <a:spcPts val="800"/>
              </a:spcAft>
            </a:pPr>
            <a:r>
              <a:rPr lang="en-US" sz="2000">
                <a:latin typeface="Times New Roman" panose="02020603050405020304" pitchFamily="18" charset="0"/>
                <a:cs typeface="Times New Roman" panose="02020603050405020304" pitchFamily="18" charset="0"/>
              </a:rPr>
              <a:t>To build a protection system using Bluetooth 4.0 and GSM to alert the concerned authorities in case of sandalwood robbery.</a:t>
            </a:r>
          </a:p>
          <a:p>
            <a:pPr algn="just">
              <a:lnSpc>
                <a:spcPct val="107000"/>
              </a:lnSpc>
              <a:spcAft>
                <a:spcPts val="800"/>
              </a:spcAft>
            </a:pPr>
            <a:r>
              <a:rPr lang="en-US" sz="2000">
                <a:latin typeface="Times New Roman" panose="02020603050405020304" pitchFamily="18" charset="0"/>
                <a:cs typeface="Times New Roman" panose="02020603050405020304" pitchFamily="18" charset="0"/>
              </a:rPr>
              <a:t>Version 4.0 of Bluetooth is called smart Bluetooth because it includes basic Bluetooth, low energy and high speed protocols.</a:t>
            </a:r>
            <a:endParaRPr lang="en-IN" sz="2000">
              <a:solidFill>
                <a:schemeClr val="tx2"/>
              </a:solidFill>
              <a:latin typeface="Times New Roman" panose="02020603050405020304" pitchFamily="18" charset="0"/>
              <a:cs typeface="Times New Roman" panose="02020603050405020304" pitchFamily="18" charset="0"/>
            </a:endParaRPr>
          </a:p>
          <a:p>
            <a:endParaRPr lang="en-IN"/>
          </a:p>
        </p:txBody>
      </p:sp>
      <p:sp>
        <p:nvSpPr>
          <p:cNvPr id="4" name="TextBox 3">
            <a:extLst>
              <a:ext uri="{FF2B5EF4-FFF2-40B4-BE49-F238E27FC236}">
                <a16:creationId xmlns:a16="http://schemas.microsoft.com/office/drawing/2014/main" id="{06891782-5A0F-4E0E-BDA3-17FB021B9314}"/>
              </a:ext>
            </a:extLst>
          </p:cNvPr>
          <p:cNvSpPr txBox="1"/>
          <p:nvPr/>
        </p:nvSpPr>
        <p:spPr>
          <a:xfrm>
            <a:off x="4716016" y="930071"/>
            <a:ext cx="4464496" cy="630942"/>
          </a:xfrm>
          <a:prstGeom prst="rect">
            <a:avLst/>
          </a:prstGeom>
          <a:noFill/>
        </p:spPr>
        <p:txBody>
          <a:bodyPr wrap="square" rtlCol="0">
            <a:spAutoFit/>
          </a:bodyPr>
          <a:lstStyle/>
          <a:p>
            <a:r>
              <a:rPr lang="en-IN" sz="3500">
                <a:latin typeface="Times New Roman" panose="02020603050405020304" pitchFamily="18" charset="0"/>
                <a:cs typeface="Times New Roman" panose="02020603050405020304" pitchFamily="18" charset="0"/>
              </a:rPr>
              <a:t>PROPOSED SYSTEM</a:t>
            </a:r>
          </a:p>
        </p:txBody>
      </p:sp>
      <p:sp>
        <p:nvSpPr>
          <p:cNvPr id="5" name="TextBox 4">
            <a:extLst>
              <a:ext uri="{FF2B5EF4-FFF2-40B4-BE49-F238E27FC236}">
                <a16:creationId xmlns:a16="http://schemas.microsoft.com/office/drawing/2014/main" id="{382FC6E0-9E9C-48AF-B90A-2D18514B57EC}"/>
              </a:ext>
            </a:extLst>
          </p:cNvPr>
          <p:cNvSpPr txBox="1"/>
          <p:nvPr/>
        </p:nvSpPr>
        <p:spPr>
          <a:xfrm>
            <a:off x="4932040" y="1988839"/>
            <a:ext cx="3960439" cy="3477875"/>
          </a:xfrm>
          <a:prstGeom prst="rect">
            <a:avLst/>
          </a:prstGeom>
          <a:noFill/>
        </p:spPr>
        <p:txBody>
          <a:bodyPr wrap="square" rtlCol="0">
            <a:spAutoFit/>
          </a:bodyPr>
          <a:lstStyle/>
          <a:p>
            <a:pPr marL="285750" indent="-285750" algn="just">
              <a:lnSpc>
                <a:spcPct val="100000"/>
              </a:lnSpc>
              <a:buFont typeface="Arial" panose="020B0604020202020204" pitchFamily="34" charset="0"/>
              <a:buChar char="•"/>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are proposed a Wireless </a:t>
            </a:r>
            <a:r>
              <a:rPr lang="en-US"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a:t>
            </a: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ensor Network with Wi-fi module, this project is to developing such a system which can be used to restrict this smuggling.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0" i="0">
                <a:solidFill>
                  <a:srgbClr val="202124"/>
                </a:solidFill>
                <a:effectLst/>
                <a:latin typeface="Times New Roman" panose="02020603050405020304" pitchFamily="18" charset="0"/>
                <a:cs typeface="Times New Roman" panose="02020603050405020304" pitchFamily="18" charset="0"/>
              </a:rPr>
              <a:t>Version 1.0 of Node MCU is called  ESP-12E modu</a:t>
            </a:r>
            <a:r>
              <a:rPr lang="en-US" sz="2000">
                <a:solidFill>
                  <a:srgbClr val="202124"/>
                </a:solidFill>
                <a:latin typeface="Times New Roman" panose="02020603050405020304" pitchFamily="18" charset="0"/>
                <a:cs typeface="Times New Roman" panose="02020603050405020304" pitchFamily="18" charset="0"/>
              </a:rPr>
              <a:t>le </a:t>
            </a:r>
            <a:r>
              <a:rPr lang="en-US" sz="2000" b="0" i="0">
                <a:solidFill>
                  <a:srgbClr val="202124"/>
                </a:solidFill>
                <a:effectLst/>
                <a:latin typeface="Times New Roman" panose="02020603050405020304" pitchFamily="18" charset="0"/>
                <a:cs typeface="Times New Roman" panose="02020603050405020304" pitchFamily="18" charset="0"/>
              </a:rPr>
              <a:t> where E stands for "Enhanced“ with ESP8266 open source development kit.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533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AF7-8459-4EF3-8215-5713FEA5C9D8}"/>
              </a:ext>
            </a:extLst>
          </p:cNvPr>
          <p:cNvSpPr>
            <a:spLocks noGrp="1"/>
          </p:cNvSpPr>
          <p:nvPr>
            <p:ph type="title"/>
          </p:nvPr>
        </p:nvSpPr>
        <p:spPr>
          <a:xfrm>
            <a:off x="395536" y="980728"/>
            <a:ext cx="4320480" cy="648072"/>
          </a:xfrm>
        </p:spPr>
        <p:txBody>
          <a:bodyPr>
            <a:noAutofit/>
          </a:bodyPr>
          <a:lstStyle/>
          <a:p>
            <a:r>
              <a:rPr lang="en-IN" sz="350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DF478A83-59B5-467D-A70C-A0C93332705D}"/>
              </a:ext>
            </a:extLst>
          </p:cNvPr>
          <p:cNvSpPr>
            <a:spLocks noGrp="1"/>
          </p:cNvSpPr>
          <p:nvPr>
            <p:ph idx="1"/>
          </p:nvPr>
        </p:nvSpPr>
        <p:spPr>
          <a:xfrm>
            <a:off x="251521" y="1988840"/>
            <a:ext cx="4464496" cy="3450613"/>
          </a:xfrm>
        </p:spPr>
        <p:txBody>
          <a:bodyPr/>
          <a:lstStyle/>
          <a:p>
            <a:pPr algn="just"/>
            <a:r>
              <a:rPr lang="en-US" sz="2000">
                <a:latin typeface="Times New Roman" panose="02020603050405020304" pitchFamily="18" charset="0"/>
                <a:cs typeface="Times New Roman" panose="02020603050405020304" pitchFamily="18" charset="0"/>
              </a:rPr>
              <a:t>This protection model consists of two parts; protection circuit which serves the function of slave node and mobile application which is installed in every master node and monitors all the slave nodes. </a:t>
            </a:r>
          </a:p>
          <a:p>
            <a:pPr algn="just"/>
            <a:r>
              <a:rPr lang="en-US" sz="2000">
                <a:latin typeface="Times New Roman" panose="02020603050405020304" pitchFamily="18" charset="0"/>
                <a:cs typeface="Times New Roman" panose="02020603050405020304" pitchFamily="18" charset="0"/>
              </a:rPr>
              <a:t>A low power MSP430 microcontroller along with RF modules is being used.</a:t>
            </a:r>
            <a:endParaRPr lang="en-US" sz="3200">
              <a:latin typeface="Times New Roman" panose="02020603050405020304" pitchFamily="18" charset="0"/>
              <a:cs typeface="Times New Roman" panose="02020603050405020304" pitchFamily="18" charset="0"/>
            </a:endParaRPr>
          </a:p>
          <a:p>
            <a:endParaRPr lang="en-IN"/>
          </a:p>
        </p:txBody>
      </p:sp>
      <p:sp>
        <p:nvSpPr>
          <p:cNvPr id="4" name="TextBox 3">
            <a:extLst>
              <a:ext uri="{FF2B5EF4-FFF2-40B4-BE49-F238E27FC236}">
                <a16:creationId xmlns:a16="http://schemas.microsoft.com/office/drawing/2014/main" id="{06891782-5A0F-4E0E-BDA3-17FB021B9314}"/>
              </a:ext>
            </a:extLst>
          </p:cNvPr>
          <p:cNvSpPr txBox="1"/>
          <p:nvPr/>
        </p:nvSpPr>
        <p:spPr>
          <a:xfrm>
            <a:off x="4716016" y="930071"/>
            <a:ext cx="4464496" cy="630942"/>
          </a:xfrm>
          <a:prstGeom prst="rect">
            <a:avLst/>
          </a:prstGeom>
          <a:noFill/>
        </p:spPr>
        <p:txBody>
          <a:bodyPr wrap="square" rtlCol="0">
            <a:spAutoFit/>
          </a:bodyPr>
          <a:lstStyle/>
          <a:p>
            <a:r>
              <a:rPr lang="en-IN" sz="3500">
                <a:latin typeface="Times New Roman" panose="02020603050405020304" pitchFamily="18" charset="0"/>
                <a:cs typeface="Times New Roman" panose="02020603050405020304" pitchFamily="18" charset="0"/>
              </a:rPr>
              <a:t>PROPOSED SYSTEM</a:t>
            </a:r>
          </a:p>
        </p:txBody>
      </p:sp>
      <p:sp>
        <p:nvSpPr>
          <p:cNvPr id="5" name="TextBox 4">
            <a:extLst>
              <a:ext uri="{FF2B5EF4-FFF2-40B4-BE49-F238E27FC236}">
                <a16:creationId xmlns:a16="http://schemas.microsoft.com/office/drawing/2014/main" id="{382FC6E0-9E9C-48AF-B90A-2D18514B57EC}"/>
              </a:ext>
            </a:extLst>
          </p:cNvPr>
          <p:cNvSpPr txBox="1"/>
          <p:nvPr/>
        </p:nvSpPr>
        <p:spPr>
          <a:xfrm>
            <a:off x="4932040" y="1988839"/>
            <a:ext cx="3960439" cy="3477875"/>
          </a:xfrm>
          <a:prstGeom prst="rect">
            <a:avLst/>
          </a:prstGeom>
          <a:noFill/>
        </p:spPr>
        <p:txBody>
          <a:bodyPr wrap="square" rtlCol="0">
            <a:spAutoFit/>
          </a:bodyPr>
          <a:lstStyle/>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Our Proposed System consists of two units, protection circuit which serves the function of Wireless Sensor Networks which is installed in every tree and Blynk app is the monitoring node.</a:t>
            </a: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 low cost and low power Arduino microcontroller along with a Wi-Fi module (Node MCU) is being used.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116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022-4-29-16-55-38">
            <a:hlinkClick r:id="" action="ppaction://media"/>
            <a:extLst>
              <a:ext uri="{FF2B5EF4-FFF2-40B4-BE49-F238E27FC236}">
                <a16:creationId xmlns:a16="http://schemas.microsoft.com/office/drawing/2014/main" id="{6CEDDBFF-CE9B-480C-9A0F-EB0292BF91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57083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7343B7-95E6-407C-B62D-FEA5A5152C9E}"/>
              </a:ext>
            </a:extLst>
          </p:cNvPr>
          <p:cNvSpPr>
            <a:spLocks noGrp="1"/>
          </p:cNvSpPr>
          <p:nvPr>
            <p:ph idx="1"/>
          </p:nvPr>
        </p:nvSpPr>
        <p:spPr>
          <a:xfrm>
            <a:off x="971550" y="1143000"/>
            <a:ext cx="7200900" cy="914400"/>
          </a:xfrm>
        </p:spPr>
        <p:txBody>
          <a:bodyPr>
            <a:normAutofit/>
          </a:bodyPr>
          <a:lstStyle/>
          <a:p>
            <a:pPr marL="0" indent="0" algn="ctr">
              <a:buNone/>
            </a:pPr>
            <a:r>
              <a:rPr lang="en-IN" sz="4000">
                <a:solidFill>
                  <a:srgbClr val="FF0000"/>
                </a:solidFill>
                <a:latin typeface="Times New Roman" panose="02020603050405020304" pitchFamily="18" charset="0"/>
                <a:cs typeface="Times New Roman" panose="02020603050405020304" pitchFamily="18" charset="0"/>
              </a:rPr>
              <a:t>PROBLEM STATEMENT</a:t>
            </a:r>
          </a:p>
          <a:p>
            <a:pPr marL="0" indent="0">
              <a:buNone/>
            </a:pPr>
            <a:endParaRPr lang="en-IN" sz="25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5FDE877-95B8-46BE-9E12-8BC1BEA4B7A8}"/>
              </a:ext>
            </a:extLst>
          </p:cNvPr>
          <p:cNvSpPr txBox="1"/>
          <p:nvPr/>
        </p:nvSpPr>
        <p:spPr>
          <a:xfrm>
            <a:off x="342900" y="2743200"/>
            <a:ext cx="8458200" cy="2400657"/>
          </a:xfrm>
          <a:prstGeom prst="rect">
            <a:avLst/>
          </a:prstGeom>
          <a:noFill/>
        </p:spPr>
        <p:txBody>
          <a:bodyPr wrap="square" rtlCol="0">
            <a:spAutoFit/>
          </a:bodyPr>
          <a:lstStyle/>
          <a:p>
            <a:pPr marL="0" indent="0" algn="just">
              <a:buNone/>
            </a:pPr>
            <a:r>
              <a:rPr lang="en-IN" sz="3000">
                <a:latin typeface="Times New Roman" panose="02020603050405020304" pitchFamily="18" charset="0"/>
                <a:cs typeface="Times New Roman" panose="02020603050405020304" pitchFamily="18" charset="0"/>
              </a:rPr>
              <a:t>“To design an IOT based Anti-Poaching Detection System which will detect smugglers cutting down trees and even forest fires using the help of sensors and also sends GPS location of the tree to the forest department using Blynk application.”</a:t>
            </a:r>
          </a:p>
        </p:txBody>
      </p:sp>
    </p:spTree>
    <p:extLst>
      <p:ext uri="{BB962C8B-B14F-4D97-AF65-F5344CB8AC3E}">
        <p14:creationId xmlns:p14="http://schemas.microsoft.com/office/powerpoint/2010/main" val="747404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3093</TotalTime>
  <Words>1682</Words>
  <Application>Microsoft Office PowerPoint</Application>
  <PresentationFormat>On-screen Show (4:3)</PresentationFormat>
  <Paragraphs>149</Paragraphs>
  <Slides>22</Slides>
  <Notes>0</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22</vt:i4>
      </vt:variant>
    </vt:vector>
  </HeadingPairs>
  <TitlesOfParts>
    <vt:vector size="33" baseType="lpstr">
      <vt:lpstr>Arial</vt:lpstr>
      <vt:lpstr>Arial Narrow</vt:lpstr>
      <vt:lpstr>Bookman Old Style</vt:lpstr>
      <vt:lpstr>Calibri</vt:lpstr>
      <vt:lpstr>Calibri Light</vt:lpstr>
      <vt:lpstr>Gill Sans MT</vt:lpstr>
      <vt:lpstr>Symbol</vt:lpstr>
      <vt:lpstr>Times New Roman</vt:lpstr>
      <vt:lpstr>Office Theme</vt:lpstr>
      <vt:lpstr>Gallery</vt:lpstr>
      <vt:lpstr>Retrospect</vt:lpstr>
      <vt:lpstr>PowerPoint Presentation</vt:lpstr>
      <vt:lpstr>PowerPoint Presentation</vt:lpstr>
      <vt:lpstr>INTRODUCTION </vt:lpstr>
      <vt:lpstr>Comparison with similar work</vt:lpstr>
      <vt:lpstr>PowerPoint Presentation</vt:lpstr>
      <vt:lpstr>Existing System</vt:lpstr>
      <vt:lpstr>Existing System</vt:lpstr>
      <vt:lpstr>PowerPoint Presentation</vt:lpstr>
      <vt:lpstr>PowerPoint Presentation</vt:lpstr>
      <vt:lpstr>PowerPoint Presentation</vt:lpstr>
      <vt:lpstr>  </vt:lpstr>
      <vt:lpstr>METHODOLOGY </vt:lpstr>
      <vt:lpstr>PowerPoint Presentation</vt:lpstr>
      <vt:lpstr>PowerPoint Presentation</vt:lpstr>
      <vt:lpstr>TECHNOLOGIES / TOOLS USED</vt:lpstr>
      <vt:lpstr>TECHNOLOGIES / TOOLS USED</vt:lpstr>
      <vt:lpstr>IMPLEMENTATION OF MODULES WITH CODE</vt:lpstr>
      <vt:lpstr>MODULE 1 SNAPSHOTS</vt:lpstr>
      <vt:lpstr>MODULE 2 SNAPSHOTS</vt:lpstr>
      <vt:lpstr>REFERENCES </vt:lpstr>
      <vt:lpstr>PowerPoint Presentation</vt:lpstr>
      <vt:lpstr>THANK YOU</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DIVERSE IOT BASED GADGETS TO UPDATE A MODERATE CONDITION OF FARMERS IN INDIA</dc:title>
  <dc:creator>manasa.c</dc:creator>
  <cp:lastModifiedBy>Vijay Singh</cp:lastModifiedBy>
  <cp:revision>66</cp:revision>
  <dcterms:created xsi:type="dcterms:W3CDTF">2021-12-31T09:19:13Z</dcterms:created>
  <dcterms:modified xsi:type="dcterms:W3CDTF">2022-04-29T17:15:16Z</dcterms:modified>
</cp:coreProperties>
</file>